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Bebas Neue Cyrillic" panose="020B0604020202020204" charset="0"/>
      <p:regular r:id="rId13"/>
    </p:embeddedFont>
    <p:embeddedFont>
      <p:font typeface="Canva Sans Bold Italics" panose="020B0604020202020204" charset="0"/>
      <p:regular r:id="rId14"/>
    </p:embeddedFont>
    <p:embeddedFont>
      <p:font typeface="Decalotype Bold" panose="020B0604020202020204" charset="0"/>
      <p:regular r:id="rId15"/>
    </p:embeddedFont>
    <p:embeddedFont>
      <p:font typeface="Decalotype Bold Italics" panose="020B0604020202020204" charset="0"/>
      <p:regular r:id="rId16"/>
    </p:embeddedFont>
    <p:embeddedFont>
      <p:font typeface="IBM Plex Serif Bold" panose="020B0604020202020204" charset="0"/>
      <p:regular r:id="rId17"/>
    </p:embeddedFont>
    <p:embeddedFont>
      <p:font typeface="Kollektif" panose="020B0604020202020204" charset="0"/>
      <p:regular r:id="rId18"/>
    </p:embeddedFont>
    <p:embeddedFont>
      <p:font typeface="Kollektif Bold" panose="020B0604020202020204" charset="0"/>
      <p:regular r:id="rId19"/>
    </p:embeddedFont>
    <p:embeddedFont>
      <p:font typeface="League Spartan" panose="020B0604020202020204" charset="0"/>
      <p:regular r:id="rId20"/>
    </p:embeddedFont>
    <p:embeddedFont>
      <p:font typeface="Montserrat Bold Italics" panose="020B0604020202020204" charset="0"/>
      <p:regular r:id="rId21"/>
    </p:embeddedFont>
    <p:embeddedFont>
      <p:font typeface="Montserrat Classic Bold" panose="020B0604020202020204" charset="0"/>
      <p:regular r:id="rId22"/>
    </p:embeddedFont>
    <p:embeddedFont>
      <p:font typeface="Open Sans Bold" panose="020B0604020202020204" charset="0"/>
      <p:regular r:id="rId23"/>
    </p:embeddedFont>
    <p:embeddedFont>
      <p:font typeface="Roboto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6" d="100"/>
          <a:sy n="66" d="100"/>
        </p:scale>
        <p:origin x="101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2.svg"/><Relationship Id="rId7" Type="http://schemas.openxmlformats.org/officeDocument/2006/relationships/image" Target="../media/image1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svg"/><Relationship Id="rId7" Type="http://schemas.openxmlformats.org/officeDocument/2006/relationships/image" Target="../media/image16.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sv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2.jpeg"/><Relationship Id="rId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53551" y="733272"/>
            <a:ext cx="9657676" cy="8840156"/>
            <a:chOff x="0" y="0"/>
            <a:chExt cx="2543586" cy="2328272"/>
          </a:xfrm>
        </p:grpSpPr>
        <p:sp>
          <p:nvSpPr>
            <p:cNvPr id="3" name="Freeform 3"/>
            <p:cNvSpPr/>
            <p:nvPr/>
          </p:nvSpPr>
          <p:spPr>
            <a:xfrm>
              <a:off x="0" y="0"/>
              <a:ext cx="2543586" cy="2328272"/>
            </a:xfrm>
            <a:custGeom>
              <a:avLst/>
              <a:gdLst/>
              <a:ahLst/>
              <a:cxnLst/>
              <a:rect l="l" t="t" r="r" b="b"/>
              <a:pathLst>
                <a:path w="2543586" h="2328272">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gradFill>
                <a:gsLst>
                  <a:gs pos="0">
                    <a:srgbClr val="000000">
                      <a:alpha val="100000"/>
                    </a:srgbClr>
                  </a:gs>
                  <a:gs pos="100000">
                    <a:srgbClr val="C89116">
                      <a:alpha val="100000"/>
                    </a:srgbClr>
                  </a:gs>
                </a:gsLst>
                <a:lin ang="0"/>
              </a:gradFill>
              <a:prstDash val="solid"/>
              <a:round/>
            </a:ln>
          </p:spPr>
        </p:sp>
        <p:sp>
          <p:nvSpPr>
            <p:cNvPr id="4" name="TextBox 4"/>
            <p:cNvSpPr txBox="1"/>
            <p:nvPr/>
          </p:nvSpPr>
          <p:spPr>
            <a:xfrm>
              <a:off x="0" y="-95250"/>
              <a:ext cx="2543586" cy="2423522"/>
            </a:xfrm>
            <a:prstGeom prst="rect">
              <a:avLst/>
            </a:prstGeom>
          </p:spPr>
          <p:txBody>
            <a:bodyPr lIns="50800" tIns="50800" rIns="50800" bIns="50800" rtlCol="0" anchor="ctr"/>
            <a:lstStyle/>
            <a:p>
              <a:pPr algn="ctr">
                <a:lnSpc>
                  <a:spcPts val="3706"/>
                </a:lnSpc>
              </a:pPr>
              <a:endParaRPr/>
            </a:p>
          </p:txBody>
        </p:sp>
      </p:grpSp>
      <p:sp>
        <p:nvSpPr>
          <p:cNvPr id="5" name="TextBox 5"/>
          <p:cNvSpPr txBox="1"/>
          <p:nvPr/>
        </p:nvSpPr>
        <p:spPr>
          <a:xfrm>
            <a:off x="1476760" y="4567775"/>
            <a:ext cx="7529849" cy="968374"/>
          </a:xfrm>
          <a:prstGeom prst="rect">
            <a:avLst/>
          </a:prstGeom>
        </p:spPr>
        <p:txBody>
          <a:bodyPr lIns="0" tIns="0" rIns="0" bIns="0" rtlCol="0" anchor="t">
            <a:spAutoFit/>
          </a:bodyPr>
          <a:lstStyle/>
          <a:p>
            <a:pPr>
              <a:lnSpc>
                <a:spcPts val="6599"/>
              </a:lnSpc>
            </a:pPr>
            <a:r>
              <a:rPr lang="en-US" sz="9166">
                <a:solidFill>
                  <a:srgbClr val="FFFFFF"/>
                </a:solidFill>
                <a:latin typeface="Montserrat Classic Bold"/>
              </a:rPr>
              <a:t>PREDICTION</a:t>
            </a:r>
          </a:p>
        </p:txBody>
      </p:sp>
      <p:sp>
        <p:nvSpPr>
          <p:cNvPr id="6" name="Freeform 6"/>
          <p:cNvSpPr/>
          <p:nvPr/>
        </p:nvSpPr>
        <p:spPr>
          <a:xfrm>
            <a:off x="10992252" y="2682023"/>
            <a:ext cx="7506436" cy="10008582"/>
          </a:xfrm>
          <a:custGeom>
            <a:avLst/>
            <a:gdLst/>
            <a:ahLst/>
            <a:cxnLst/>
            <a:rect l="l" t="t" r="r" b="b"/>
            <a:pathLst>
              <a:path w="7506436" h="10008582">
                <a:moveTo>
                  <a:pt x="0" y="0"/>
                </a:moveTo>
                <a:lnTo>
                  <a:pt x="7506436" y="0"/>
                </a:lnTo>
                <a:lnTo>
                  <a:pt x="7506436" y="10008581"/>
                </a:lnTo>
                <a:lnTo>
                  <a:pt x="0" y="10008581"/>
                </a:lnTo>
                <a:lnTo>
                  <a:pt x="0" y="0"/>
                </a:lnTo>
                <a:close/>
              </a:path>
            </a:pathLst>
          </a:custGeom>
          <a:blipFill>
            <a:blip r:embed="rId2"/>
            <a:stretch>
              <a:fillRect/>
            </a:stretch>
          </a:blipFill>
        </p:spPr>
      </p:sp>
      <p:sp>
        <p:nvSpPr>
          <p:cNvPr id="7" name="Freeform 7"/>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3"/>
            <a:stretch>
              <a:fillRect l="-321036" b="-144015"/>
            </a:stretch>
          </a:blipFill>
        </p:spPr>
      </p:sp>
      <p:sp>
        <p:nvSpPr>
          <p:cNvPr id="8" name="Freeform 8"/>
          <p:cNvSpPr/>
          <p:nvPr/>
        </p:nvSpPr>
        <p:spPr>
          <a:xfrm>
            <a:off x="-274112" y="7003875"/>
            <a:ext cx="1302812" cy="2254425"/>
          </a:xfrm>
          <a:custGeom>
            <a:avLst/>
            <a:gdLst/>
            <a:ahLst/>
            <a:cxnLst/>
            <a:rect l="l" t="t" r="r" b="b"/>
            <a:pathLst>
              <a:path w="1302812" h="2254425">
                <a:moveTo>
                  <a:pt x="0" y="0"/>
                </a:moveTo>
                <a:lnTo>
                  <a:pt x="1302812" y="0"/>
                </a:lnTo>
                <a:lnTo>
                  <a:pt x="1302812" y="2254425"/>
                </a:lnTo>
                <a:lnTo>
                  <a:pt x="0" y="2254425"/>
                </a:lnTo>
                <a:lnTo>
                  <a:pt x="0" y="0"/>
                </a:lnTo>
                <a:close/>
              </a:path>
            </a:pathLst>
          </a:custGeom>
          <a:blipFill>
            <a:blip r:embed="rId4"/>
            <a:stretch>
              <a:fillRect l="-236784" t="-125652"/>
            </a:stretch>
          </a:blipFill>
        </p:spPr>
      </p:sp>
      <p:sp>
        <p:nvSpPr>
          <p:cNvPr id="9" name="TextBox 9"/>
          <p:cNvSpPr txBox="1"/>
          <p:nvPr/>
        </p:nvSpPr>
        <p:spPr>
          <a:xfrm>
            <a:off x="1476760" y="1327388"/>
            <a:ext cx="7827070" cy="2592429"/>
          </a:xfrm>
          <a:prstGeom prst="rect">
            <a:avLst/>
          </a:prstGeom>
        </p:spPr>
        <p:txBody>
          <a:bodyPr lIns="0" tIns="0" rIns="0" bIns="0" rtlCol="0" anchor="t">
            <a:spAutoFit/>
          </a:bodyPr>
          <a:lstStyle/>
          <a:p>
            <a:pPr>
              <a:lnSpc>
                <a:spcPts val="10410"/>
              </a:lnSpc>
            </a:pPr>
            <a:r>
              <a:rPr lang="en-US" sz="7435">
                <a:solidFill>
                  <a:srgbClr val="FFFFFF"/>
                </a:solidFill>
                <a:latin typeface="Montserrat Classic Bold"/>
              </a:rPr>
              <a:t>STOCK</a:t>
            </a:r>
          </a:p>
          <a:p>
            <a:pPr marL="0" lvl="0" indent="0" algn="l">
              <a:lnSpc>
                <a:spcPts val="10410"/>
              </a:lnSpc>
            </a:pPr>
            <a:r>
              <a:rPr lang="en-US" sz="7435">
                <a:solidFill>
                  <a:srgbClr val="FFFFFF"/>
                </a:solidFill>
                <a:latin typeface="Montserrat Classic Bold"/>
              </a:rPr>
              <a:t>MARKET</a:t>
            </a:r>
          </a:p>
        </p:txBody>
      </p:sp>
      <p:sp>
        <p:nvSpPr>
          <p:cNvPr id="10" name="Freeform 10"/>
          <p:cNvSpPr/>
          <p:nvPr/>
        </p:nvSpPr>
        <p:spPr>
          <a:xfrm rot="-654404">
            <a:off x="9725025" y="5467228"/>
            <a:ext cx="3031035" cy="3073293"/>
          </a:xfrm>
          <a:custGeom>
            <a:avLst/>
            <a:gdLst/>
            <a:ahLst/>
            <a:cxnLst/>
            <a:rect l="l" t="t" r="r" b="b"/>
            <a:pathLst>
              <a:path w="3031035" h="3073293">
                <a:moveTo>
                  <a:pt x="0" y="0"/>
                </a:moveTo>
                <a:lnTo>
                  <a:pt x="3031035" y="0"/>
                </a:lnTo>
                <a:lnTo>
                  <a:pt x="3031035" y="3073293"/>
                </a:lnTo>
                <a:lnTo>
                  <a:pt x="0" y="3073293"/>
                </a:lnTo>
                <a:lnTo>
                  <a:pt x="0" y="0"/>
                </a:lnTo>
                <a:close/>
              </a:path>
            </a:pathLst>
          </a:custGeom>
          <a:blipFill>
            <a:blip r:embed="rId5"/>
            <a:stretch>
              <a:fillRect/>
            </a:stretch>
          </a:blipFill>
        </p:spPr>
      </p:sp>
      <p:sp>
        <p:nvSpPr>
          <p:cNvPr id="11" name="TextBox 11"/>
          <p:cNvSpPr txBox="1"/>
          <p:nvPr/>
        </p:nvSpPr>
        <p:spPr>
          <a:xfrm>
            <a:off x="1476760" y="6194943"/>
            <a:ext cx="7238634" cy="3066545"/>
          </a:xfrm>
          <a:prstGeom prst="rect">
            <a:avLst/>
          </a:prstGeom>
        </p:spPr>
        <p:txBody>
          <a:bodyPr lIns="0" tIns="0" rIns="0" bIns="0" rtlCol="0" anchor="t">
            <a:spAutoFit/>
          </a:bodyPr>
          <a:lstStyle/>
          <a:p>
            <a:pPr>
              <a:lnSpc>
                <a:spcPts val="6078"/>
              </a:lnSpc>
            </a:pPr>
            <a:r>
              <a:rPr lang="en-US" sz="4341" dirty="0">
                <a:solidFill>
                  <a:srgbClr val="FFFFFF"/>
                </a:solidFill>
                <a:latin typeface="IBM Plex Serif Bold"/>
              </a:rPr>
              <a:t>~BY</a:t>
            </a:r>
          </a:p>
          <a:p>
            <a:pPr>
              <a:lnSpc>
                <a:spcPts val="6078"/>
              </a:lnSpc>
            </a:pPr>
            <a:r>
              <a:rPr lang="en-US" sz="4341" dirty="0">
                <a:solidFill>
                  <a:srgbClr val="FFFFFF"/>
                </a:solidFill>
                <a:latin typeface="IBM Plex Serif Bold"/>
              </a:rPr>
              <a:t>ARUNANGSHU NAG</a:t>
            </a:r>
          </a:p>
          <a:p>
            <a:pPr>
              <a:lnSpc>
                <a:spcPts val="6078"/>
              </a:lnSpc>
            </a:pPr>
            <a:r>
              <a:rPr lang="en-US" sz="4341" dirty="0">
                <a:solidFill>
                  <a:srgbClr val="FFFFFF"/>
                </a:solidFill>
                <a:latin typeface="IBM Plex Serif Bold"/>
              </a:rPr>
              <a:t>GAURAV KUMAR</a:t>
            </a:r>
          </a:p>
          <a:p>
            <a:pPr>
              <a:lnSpc>
                <a:spcPts val="6078"/>
              </a:lnSpc>
            </a:pPr>
            <a:r>
              <a:rPr lang="en-US" sz="4341" dirty="0">
                <a:solidFill>
                  <a:srgbClr val="FFFFFF"/>
                </a:solidFill>
                <a:latin typeface="IBM Plex Serif Bold"/>
              </a:rPr>
              <a:t>DEPT.: CSE   YEAR:3RD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14813" y="510739"/>
            <a:ext cx="16858375" cy="9265522"/>
            <a:chOff x="0" y="0"/>
            <a:chExt cx="4985960" cy="2740331"/>
          </a:xfrm>
        </p:grpSpPr>
        <p:sp>
          <p:nvSpPr>
            <p:cNvPr id="3" name="Freeform 3"/>
            <p:cNvSpPr/>
            <p:nvPr/>
          </p:nvSpPr>
          <p:spPr>
            <a:xfrm>
              <a:off x="0" y="0"/>
              <a:ext cx="4985960" cy="2740331"/>
            </a:xfrm>
            <a:custGeom>
              <a:avLst/>
              <a:gdLst/>
              <a:ahLst/>
              <a:cxnLst/>
              <a:rect l="l" t="t" r="r" b="b"/>
              <a:pathLst>
                <a:path w="4985960" h="2740331">
                  <a:moveTo>
                    <a:pt x="27095" y="0"/>
                  </a:moveTo>
                  <a:lnTo>
                    <a:pt x="4958866" y="0"/>
                  </a:lnTo>
                  <a:cubicBezTo>
                    <a:pt x="4966052" y="0"/>
                    <a:pt x="4972943" y="2855"/>
                    <a:pt x="4978024" y="7936"/>
                  </a:cubicBezTo>
                  <a:cubicBezTo>
                    <a:pt x="4983106" y="13017"/>
                    <a:pt x="4985960" y="19909"/>
                    <a:pt x="4985960" y="27095"/>
                  </a:cubicBezTo>
                  <a:lnTo>
                    <a:pt x="4985960" y="2713236"/>
                  </a:lnTo>
                  <a:cubicBezTo>
                    <a:pt x="4985960" y="2728200"/>
                    <a:pt x="4973830" y="2740331"/>
                    <a:pt x="4958866" y="2740331"/>
                  </a:cubicBezTo>
                  <a:lnTo>
                    <a:pt x="27095" y="2740331"/>
                  </a:lnTo>
                  <a:cubicBezTo>
                    <a:pt x="12131" y="2740331"/>
                    <a:pt x="0" y="2728200"/>
                    <a:pt x="0" y="2713236"/>
                  </a:cubicBezTo>
                  <a:lnTo>
                    <a:pt x="0" y="27095"/>
                  </a:lnTo>
                  <a:cubicBezTo>
                    <a:pt x="0" y="12131"/>
                    <a:pt x="12131" y="0"/>
                    <a:pt x="27095" y="0"/>
                  </a:cubicBezTo>
                  <a:close/>
                </a:path>
              </a:pathLst>
            </a:custGeom>
            <a:solidFill>
              <a:srgbClr val="000000">
                <a:alpha val="0"/>
              </a:srgbClr>
            </a:solidFill>
            <a:ln w="171450" cap="rnd">
              <a:gradFill>
                <a:gsLst>
                  <a:gs pos="0">
                    <a:srgbClr val="000000">
                      <a:alpha val="100000"/>
                    </a:srgbClr>
                  </a:gs>
                  <a:gs pos="100000">
                    <a:srgbClr val="C89116">
                      <a:alpha val="100000"/>
                    </a:srgbClr>
                  </a:gs>
                </a:gsLst>
                <a:lin ang="0"/>
              </a:gradFill>
              <a:prstDash val="solid"/>
              <a:round/>
            </a:ln>
          </p:spPr>
        </p:sp>
        <p:sp>
          <p:nvSpPr>
            <p:cNvPr id="4" name="TextBox 4"/>
            <p:cNvSpPr txBox="1"/>
            <p:nvPr/>
          </p:nvSpPr>
          <p:spPr>
            <a:xfrm>
              <a:off x="0" y="-95250"/>
              <a:ext cx="4985960" cy="283558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5" name="Group 5"/>
          <p:cNvGrpSpPr/>
          <p:nvPr/>
        </p:nvGrpSpPr>
        <p:grpSpPr>
          <a:xfrm>
            <a:off x="1458579" y="1270662"/>
            <a:ext cx="15078886" cy="7806374"/>
            <a:chOff x="0" y="0"/>
            <a:chExt cx="4459666" cy="2308780"/>
          </a:xfrm>
        </p:grpSpPr>
        <p:sp>
          <p:nvSpPr>
            <p:cNvPr id="6" name="Freeform 6"/>
            <p:cNvSpPr/>
            <p:nvPr/>
          </p:nvSpPr>
          <p:spPr>
            <a:xfrm>
              <a:off x="0" y="0"/>
              <a:ext cx="4459667" cy="2308780"/>
            </a:xfrm>
            <a:custGeom>
              <a:avLst/>
              <a:gdLst/>
              <a:ahLst/>
              <a:cxnLst/>
              <a:rect l="l" t="t" r="r" b="b"/>
              <a:pathLst>
                <a:path w="4459667" h="2308780">
                  <a:moveTo>
                    <a:pt x="30292" y="0"/>
                  </a:moveTo>
                  <a:lnTo>
                    <a:pt x="4429374" y="0"/>
                  </a:lnTo>
                  <a:cubicBezTo>
                    <a:pt x="4437408" y="0"/>
                    <a:pt x="4445113" y="3191"/>
                    <a:pt x="4450794" y="8872"/>
                  </a:cubicBezTo>
                  <a:cubicBezTo>
                    <a:pt x="4456475" y="14553"/>
                    <a:pt x="4459667" y="22258"/>
                    <a:pt x="4459667" y="30292"/>
                  </a:cubicBezTo>
                  <a:lnTo>
                    <a:pt x="4459667" y="2278487"/>
                  </a:lnTo>
                  <a:cubicBezTo>
                    <a:pt x="4459667" y="2295217"/>
                    <a:pt x="4446104" y="2308780"/>
                    <a:pt x="4429374" y="2308780"/>
                  </a:cubicBezTo>
                  <a:lnTo>
                    <a:pt x="30292" y="2308780"/>
                  </a:lnTo>
                  <a:cubicBezTo>
                    <a:pt x="22258" y="2308780"/>
                    <a:pt x="14553" y="2305588"/>
                    <a:pt x="8872" y="2299907"/>
                  </a:cubicBezTo>
                  <a:cubicBezTo>
                    <a:pt x="3191" y="2294226"/>
                    <a:pt x="0" y="2286521"/>
                    <a:pt x="0" y="2278487"/>
                  </a:cubicBezTo>
                  <a:lnTo>
                    <a:pt x="0" y="30292"/>
                  </a:lnTo>
                  <a:cubicBezTo>
                    <a:pt x="0" y="22258"/>
                    <a:pt x="3191" y="14553"/>
                    <a:pt x="8872" y="8872"/>
                  </a:cubicBezTo>
                  <a:cubicBezTo>
                    <a:pt x="14553" y="3191"/>
                    <a:pt x="22258" y="0"/>
                    <a:pt x="30292"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7" name="TextBox 7"/>
            <p:cNvSpPr txBox="1"/>
            <p:nvPr/>
          </p:nvSpPr>
          <p:spPr>
            <a:xfrm>
              <a:off x="0" y="-95250"/>
              <a:ext cx="4459666" cy="2404030"/>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8" name="Freeform 8"/>
          <p:cNvSpPr/>
          <p:nvPr/>
        </p:nvSpPr>
        <p:spPr>
          <a:xfrm>
            <a:off x="-539682" y="5914321"/>
            <a:ext cx="1568382" cy="2297488"/>
          </a:xfrm>
          <a:custGeom>
            <a:avLst/>
            <a:gdLst/>
            <a:ahLst/>
            <a:cxnLst/>
            <a:rect l="l" t="t" r="r" b="b"/>
            <a:pathLst>
              <a:path w="1568382" h="2297488">
                <a:moveTo>
                  <a:pt x="0" y="0"/>
                </a:moveTo>
                <a:lnTo>
                  <a:pt x="1568382" y="0"/>
                </a:lnTo>
                <a:lnTo>
                  <a:pt x="1568382" y="2297488"/>
                </a:lnTo>
                <a:lnTo>
                  <a:pt x="0" y="2297488"/>
                </a:lnTo>
                <a:lnTo>
                  <a:pt x="0" y="0"/>
                </a:lnTo>
                <a:close/>
              </a:path>
            </a:pathLst>
          </a:custGeom>
          <a:blipFill>
            <a:blip r:embed="rId2"/>
            <a:stretch>
              <a:fillRect l="-185101" t="-125652"/>
            </a:stretch>
          </a:blipFill>
        </p:spPr>
      </p:sp>
      <p:sp>
        <p:nvSpPr>
          <p:cNvPr id="9" name="Freeform 9"/>
          <p:cNvSpPr/>
          <p:nvPr/>
        </p:nvSpPr>
        <p:spPr>
          <a:xfrm rot="-10800000">
            <a:off x="17259300" y="2580788"/>
            <a:ext cx="1568382" cy="2297488"/>
          </a:xfrm>
          <a:custGeom>
            <a:avLst/>
            <a:gdLst/>
            <a:ahLst/>
            <a:cxnLst/>
            <a:rect l="l" t="t" r="r" b="b"/>
            <a:pathLst>
              <a:path w="1568382" h="2297488">
                <a:moveTo>
                  <a:pt x="0" y="0"/>
                </a:moveTo>
                <a:lnTo>
                  <a:pt x="1568382" y="0"/>
                </a:lnTo>
                <a:lnTo>
                  <a:pt x="1568382" y="2297487"/>
                </a:lnTo>
                <a:lnTo>
                  <a:pt x="0" y="2297487"/>
                </a:lnTo>
                <a:lnTo>
                  <a:pt x="0" y="0"/>
                </a:lnTo>
                <a:close/>
              </a:path>
            </a:pathLst>
          </a:custGeom>
          <a:blipFill>
            <a:blip r:embed="rId2"/>
            <a:stretch>
              <a:fillRect l="-185101" t="-125652"/>
            </a:stretch>
          </a:blipFill>
        </p:spPr>
      </p:sp>
      <p:sp>
        <p:nvSpPr>
          <p:cNvPr id="10" name="Freeform 10"/>
          <p:cNvSpPr/>
          <p:nvPr/>
        </p:nvSpPr>
        <p:spPr>
          <a:xfrm>
            <a:off x="549797" y="7576234"/>
            <a:ext cx="2661297" cy="2338614"/>
          </a:xfrm>
          <a:custGeom>
            <a:avLst/>
            <a:gdLst/>
            <a:ahLst/>
            <a:cxnLst/>
            <a:rect l="l" t="t" r="r" b="b"/>
            <a:pathLst>
              <a:path w="2661297" h="2338614">
                <a:moveTo>
                  <a:pt x="0" y="0"/>
                </a:moveTo>
                <a:lnTo>
                  <a:pt x="2661296" y="0"/>
                </a:lnTo>
                <a:lnTo>
                  <a:pt x="2661296" y="2338615"/>
                </a:lnTo>
                <a:lnTo>
                  <a:pt x="0" y="2338615"/>
                </a:lnTo>
                <a:lnTo>
                  <a:pt x="0" y="0"/>
                </a:lnTo>
                <a:close/>
              </a:path>
            </a:pathLst>
          </a:custGeom>
          <a:blipFill>
            <a:blip r:embed="rId3"/>
            <a:stretch>
              <a:fillRect/>
            </a:stretch>
          </a:blipFill>
        </p:spPr>
      </p:sp>
      <p:sp>
        <p:nvSpPr>
          <p:cNvPr id="11" name="Freeform 11"/>
          <p:cNvSpPr/>
          <p:nvPr/>
        </p:nvSpPr>
        <p:spPr>
          <a:xfrm>
            <a:off x="14526164" y="6753260"/>
            <a:ext cx="2844171" cy="2917098"/>
          </a:xfrm>
          <a:custGeom>
            <a:avLst/>
            <a:gdLst/>
            <a:ahLst/>
            <a:cxnLst/>
            <a:rect l="l" t="t" r="r" b="b"/>
            <a:pathLst>
              <a:path w="2844171" h="2917098">
                <a:moveTo>
                  <a:pt x="0" y="0"/>
                </a:moveTo>
                <a:lnTo>
                  <a:pt x="2844171" y="0"/>
                </a:lnTo>
                <a:lnTo>
                  <a:pt x="2844171" y="2917098"/>
                </a:lnTo>
                <a:lnTo>
                  <a:pt x="0" y="2917098"/>
                </a:lnTo>
                <a:lnTo>
                  <a:pt x="0" y="0"/>
                </a:lnTo>
                <a:close/>
              </a:path>
            </a:pathLst>
          </a:custGeom>
          <a:blipFill>
            <a:blip r:embed="rId4"/>
            <a:stretch>
              <a:fillRect/>
            </a:stretch>
          </a:blipFill>
        </p:spPr>
      </p:sp>
      <p:sp>
        <p:nvSpPr>
          <p:cNvPr id="12" name="TextBox 12"/>
          <p:cNvSpPr txBox="1"/>
          <p:nvPr/>
        </p:nvSpPr>
        <p:spPr>
          <a:xfrm>
            <a:off x="5391482" y="1451286"/>
            <a:ext cx="7213081" cy="1295109"/>
          </a:xfrm>
          <a:prstGeom prst="rect">
            <a:avLst/>
          </a:prstGeom>
        </p:spPr>
        <p:txBody>
          <a:bodyPr lIns="0" tIns="0" rIns="0" bIns="0" rtlCol="0" anchor="t">
            <a:spAutoFit/>
          </a:bodyPr>
          <a:lstStyle/>
          <a:p>
            <a:pPr marL="0" lvl="0" indent="0" algn="ctr">
              <a:lnSpc>
                <a:spcPts val="10516"/>
              </a:lnSpc>
              <a:spcBef>
                <a:spcPct val="0"/>
              </a:spcBef>
            </a:pPr>
            <a:r>
              <a:rPr lang="en-US" sz="7511">
                <a:solidFill>
                  <a:srgbClr val="FFFFFF"/>
                </a:solidFill>
                <a:latin typeface="Montserrat Classic Bold"/>
              </a:rPr>
              <a:t>CONCLUSION</a:t>
            </a:r>
          </a:p>
        </p:txBody>
      </p:sp>
      <p:sp>
        <p:nvSpPr>
          <p:cNvPr id="13" name="TextBox 13"/>
          <p:cNvSpPr txBox="1"/>
          <p:nvPr/>
        </p:nvSpPr>
        <p:spPr>
          <a:xfrm>
            <a:off x="3605402" y="3059420"/>
            <a:ext cx="11077197" cy="4789806"/>
          </a:xfrm>
          <a:prstGeom prst="rect">
            <a:avLst/>
          </a:prstGeom>
        </p:spPr>
        <p:txBody>
          <a:bodyPr lIns="0" tIns="0" rIns="0" bIns="0" rtlCol="0" anchor="t">
            <a:spAutoFit/>
          </a:bodyPr>
          <a:lstStyle/>
          <a:p>
            <a:pPr algn="just">
              <a:lnSpc>
                <a:spcPts val="3219"/>
              </a:lnSpc>
            </a:pPr>
            <a:r>
              <a:rPr lang="en-US" sz="2299">
                <a:solidFill>
                  <a:srgbClr val="FFFFFF"/>
                </a:solidFill>
                <a:latin typeface="Montserrat Bold Italics"/>
              </a:rPr>
              <a:t>In conclusion, our stock market prediction project utilized LSTM neural networks to forecast future stock prices based on historical data. While the model demonstrated promising results in capturing temporal dependencies, accurately predicting stock prices remains challenging due to market unpredictability and noise. Future improvements may involve fine-tuning model architecture and incorporating additional features like market indicators or sentiment analysis. Despite limitations, this project underscores the potential of machine learning in financial forecasting, offering valuable insights for investment strategies and risk management. Continued exploration and refinement of techniques are essential for advancing predictive accuracy in the dynamic landscape of stock markets.</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500633" y="3194186"/>
            <a:ext cx="9978254" cy="4784883"/>
            <a:chOff x="0" y="0"/>
            <a:chExt cx="2951125" cy="1415156"/>
          </a:xfrm>
        </p:grpSpPr>
        <p:sp>
          <p:nvSpPr>
            <p:cNvPr id="3" name="Freeform 3"/>
            <p:cNvSpPr/>
            <p:nvPr/>
          </p:nvSpPr>
          <p:spPr>
            <a:xfrm>
              <a:off x="0" y="0"/>
              <a:ext cx="2951125" cy="1415156"/>
            </a:xfrm>
            <a:custGeom>
              <a:avLst/>
              <a:gdLst/>
              <a:ahLst/>
              <a:cxnLst/>
              <a:rect l="l" t="t" r="r" b="b"/>
              <a:pathLst>
                <a:path w="2951125" h="1415156">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4" name="TextBox 4"/>
            <p:cNvSpPr txBox="1"/>
            <p:nvPr/>
          </p:nvSpPr>
          <p:spPr>
            <a:xfrm>
              <a:off x="0" y="-95250"/>
              <a:ext cx="2951125" cy="1510406"/>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5" name="AutoShape 5"/>
          <p:cNvSpPr/>
          <p:nvPr/>
        </p:nvSpPr>
        <p:spPr>
          <a:xfrm>
            <a:off x="1927110" y="6484136"/>
            <a:ext cx="9118141" cy="0"/>
          </a:xfrm>
          <a:prstGeom prst="line">
            <a:avLst/>
          </a:prstGeom>
          <a:ln w="66675" cap="flat">
            <a:solidFill>
              <a:srgbClr val="FFFFFF"/>
            </a:solidFill>
            <a:prstDash val="solid"/>
            <a:headEnd type="oval" w="lg" len="lg"/>
            <a:tailEnd type="oval" w="lg" len="lg"/>
          </a:ln>
        </p:spPr>
      </p:sp>
      <p:sp>
        <p:nvSpPr>
          <p:cNvPr id="6" name="Freeform 6"/>
          <p:cNvSpPr/>
          <p:nvPr/>
        </p:nvSpPr>
        <p:spPr>
          <a:xfrm>
            <a:off x="10639760" y="1470421"/>
            <a:ext cx="7345093" cy="10027430"/>
          </a:xfrm>
          <a:custGeom>
            <a:avLst/>
            <a:gdLst/>
            <a:ahLst/>
            <a:cxnLst/>
            <a:rect l="l" t="t" r="r" b="b"/>
            <a:pathLst>
              <a:path w="7345093" h="10027430">
                <a:moveTo>
                  <a:pt x="0" y="0"/>
                </a:moveTo>
                <a:lnTo>
                  <a:pt x="7345093" y="0"/>
                </a:lnTo>
                <a:lnTo>
                  <a:pt x="7345093" y="10027430"/>
                </a:lnTo>
                <a:lnTo>
                  <a:pt x="0" y="10027430"/>
                </a:lnTo>
                <a:lnTo>
                  <a:pt x="0" y="0"/>
                </a:lnTo>
                <a:close/>
              </a:path>
            </a:pathLst>
          </a:custGeom>
          <a:blipFill>
            <a:blip r:embed="rId2"/>
            <a:stretch>
              <a:fillRect/>
            </a:stretch>
          </a:blipFill>
        </p:spPr>
      </p:sp>
      <p:sp>
        <p:nvSpPr>
          <p:cNvPr id="7" name="Freeform 7"/>
          <p:cNvSpPr/>
          <p:nvPr/>
        </p:nvSpPr>
        <p:spPr>
          <a:xfrm rot="-5400000">
            <a:off x="7610259" y="7659774"/>
            <a:ext cx="832240" cy="4430924"/>
          </a:xfrm>
          <a:custGeom>
            <a:avLst/>
            <a:gdLst/>
            <a:ahLst/>
            <a:cxnLst/>
            <a:rect l="l" t="t" r="r" b="b"/>
            <a:pathLst>
              <a:path w="832240" h="4430924">
                <a:moveTo>
                  <a:pt x="0" y="0"/>
                </a:moveTo>
                <a:lnTo>
                  <a:pt x="832240" y="0"/>
                </a:lnTo>
                <a:lnTo>
                  <a:pt x="832240" y="4430924"/>
                </a:lnTo>
                <a:lnTo>
                  <a:pt x="0" y="4430924"/>
                </a:lnTo>
                <a:lnTo>
                  <a:pt x="0" y="0"/>
                </a:lnTo>
                <a:close/>
              </a:path>
            </a:pathLst>
          </a:custGeom>
          <a:blipFill>
            <a:blip r:embed="rId3"/>
            <a:stretch>
              <a:fillRect l="-557972"/>
            </a:stretch>
          </a:blipFill>
        </p:spPr>
      </p:sp>
      <p:sp>
        <p:nvSpPr>
          <p:cNvPr id="8" name="TextBox 8"/>
          <p:cNvSpPr txBox="1"/>
          <p:nvPr/>
        </p:nvSpPr>
        <p:spPr>
          <a:xfrm>
            <a:off x="2146571" y="4231728"/>
            <a:ext cx="8679219" cy="1634734"/>
          </a:xfrm>
          <a:prstGeom prst="rect">
            <a:avLst/>
          </a:prstGeom>
        </p:spPr>
        <p:txBody>
          <a:bodyPr lIns="0" tIns="0" rIns="0" bIns="0" rtlCol="0" anchor="t">
            <a:spAutoFit/>
          </a:bodyPr>
          <a:lstStyle/>
          <a:p>
            <a:pPr marL="0" lvl="0" indent="0" algn="ctr">
              <a:lnSpc>
                <a:spcPts val="13321"/>
              </a:lnSpc>
              <a:spcBef>
                <a:spcPct val="0"/>
              </a:spcBef>
            </a:pPr>
            <a:r>
              <a:rPr lang="en-US" sz="9515">
                <a:solidFill>
                  <a:srgbClr val="FFFFFF"/>
                </a:solidFill>
                <a:latin typeface="Montserrat Classic Bold"/>
              </a:rPr>
              <a:t>T</a:t>
            </a:r>
            <a:r>
              <a:rPr lang="en-US" sz="9515" u="none" strike="noStrike">
                <a:solidFill>
                  <a:srgbClr val="FFFFFF"/>
                </a:solidFill>
                <a:latin typeface="Montserrat Classic Bold"/>
              </a:rPr>
              <a:t>HANK YOU!</a:t>
            </a:r>
          </a:p>
        </p:txBody>
      </p:sp>
      <p:sp>
        <p:nvSpPr>
          <p:cNvPr id="9" name="Freeform 9"/>
          <p:cNvSpPr/>
          <p:nvPr/>
        </p:nvSpPr>
        <p:spPr>
          <a:xfrm rot="5400000">
            <a:off x="10413250" y="-1799342"/>
            <a:ext cx="832240" cy="4430924"/>
          </a:xfrm>
          <a:custGeom>
            <a:avLst/>
            <a:gdLst/>
            <a:ahLst/>
            <a:cxnLst/>
            <a:rect l="l" t="t" r="r" b="b"/>
            <a:pathLst>
              <a:path w="832240" h="4430924">
                <a:moveTo>
                  <a:pt x="0" y="0"/>
                </a:moveTo>
                <a:lnTo>
                  <a:pt x="832240" y="0"/>
                </a:lnTo>
                <a:lnTo>
                  <a:pt x="832240" y="4430924"/>
                </a:lnTo>
                <a:lnTo>
                  <a:pt x="0" y="4430924"/>
                </a:lnTo>
                <a:lnTo>
                  <a:pt x="0" y="0"/>
                </a:lnTo>
                <a:close/>
              </a:path>
            </a:pathLst>
          </a:custGeom>
          <a:blipFill>
            <a:blip r:embed="rId3"/>
            <a:stretch>
              <a:fillRect l="-557972"/>
            </a:stretch>
          </a:blipFill>
        </p:spPr>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sp>
      <p:grpSp>
        <p:nvGrpSpPr>
          <p:cNvPr id="3" name="Group 3"/>
          <p:cNvGrpSpPr/>
          <p:nvPr/>
        </p:nvGrpSpPr>
        <p:grpSpPr>
          <a:xfrm>
            <a:off x="1028700" y="1028700"/>
            <a:ext cx="13851112" cy="8229600"/>
            <a:chOff x="0" y="0"/>
            <a:chExt cx="3648030" cy="2167467"/>
          </a:xfrm>
        </p:grpSpPr>
        <p:sp>
          <p:nvSpPr>
            <p:cNvPr id="4" name="Freeform 4"/>
            <p:cNvSpPr/>
            <p:nvPr/>
          </p:nvSpPr>
          <p:spPr>
            <a:xfrm>
              <a:off x="0" y="0"/>
              <a:ext cx="3648030" cy="2167467"/>
            </a:xfrm>
            <a:custGeom>
              <a:avLst/>
              <a:gdLst/>
              <a:ahLst/>
              <a:cxnLst/>
              <a:rect l="l" t="t" r="r" b="b"/>
              <a:pathLst>
                <a:path w="3648030" h="2167467">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85725" cap="rnd">
              <a:gradFill>
                <a:gsLst>
                  <a:gs pos="0">
                    <a:srgbClr val="CDFFD8">
                      <a:alpha val="100000"/>
                    </a:srgbClr>
                  </a:gs>
                  <a:gs pos="100000">
                    <a:srgbClr val="94B9FF">
                      <a:alpha val="100000"/>
                    </a:srgbClr>
                  </a:gs>
                </a:gsLst>
                <a:lin ang="0"/>
              </a:gradFill>
              <a:prstDash val="solid"/>
              <a:round/>
            </a:ln>
          </p:spPr>
        </p:sp>
        <p:sp>
          <p:nvSpPr>
            <p:cNvPr id="5" name="TextBox 5"/>
            <p:cNvSpPr txBox="1"/>
            <p:nvPr/>
          </p:nvSpPr>
          <p:spPr>
            <a:xfrm>
              <a:off x="0" y="-95250"/>
              <a:ext cx="3648030" cy="2262717"/>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Freeform 6"/>
          <p:cNvSpPr/>
          <p:nvPr/>
        </p:nvSpPr>
        <p:spPr>
          <a:xfrm>
            <a:off x="12691683" y="2229644"/>
            <a:ext cx="5162299" cy="6028963"/>
          </a:xfrm>
          <a:custGeom>
            <a:avLst/>
            <a:gdLst/>
            <a:ahLst/>
            <a:cxnLst/>
            <a:rect l="l" t="t" r="r" b="b"/>
            <a:pathLst>
              <a:path w="5162299" h="6028963">
                <a:moveTo>
                  <a:pt x="0" y="0"/>
                </a:moveTo>
                <a:lnTo>
                  <a:pt x="5162299" y="0"/>
                </a:lnTo>
                <a:lnTo>
                  <a:pt x="5162299" y="6028963"/>
                </a:lnTo>
                <a:lnTo>
                  <a:pt x="0" y="60289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901352" y="2722364"/>
            <a:ext cx="9373116" cy="6096814"/>
          </a:xfrm>
          <a:prstGeom prst="rect">
            <a:avLst/>
          </a:prstGeom>
        </p:spPr>
        <p:txBody>
          <a:bodyPr lIns="0" tIns="0" rIns="0" bIns="0" rtlCol="0" anchor="t">
            <a:spAutoFit/>
          </a:bodyPr>
          <a:lstStyle/>
          <a:p>
            <a:pPr algn="just">
              <a:lnSpc>
                <a:spcPts val="3805"/>
              </a:lnSpc>
            </a:pPr>
            <a:r>
              <a:rPr lang="en-US" sz="2624">
                <a:solidFill>
                  <a:srgbClr val="FFFEF3"/>
                </a:solidFill>
                <a:latin typeface="Montserrat Bold Italics"/>
              </a:rPr>
              <a:t>The stock market is like a marketplace where people buy and sell ownership in companies. It's where investors can purchase shares (or "stocks") of a company, which represent a piece of ownership in that company. When companies do well, the value of their stocks tends to go up, allowing investors to make a profit. Conversely, if a company struggles, the value of its stocks may decrease, leading to potential losses for investors. Stock market prediction is the practice of using data analysis and machine learning techniques to forecast future movements in stock prices.</a:t>
            </a:r>
          </a:p>
          <a:p>
            <a:pPr algn="just">
              <a:lnSpc>
                <a:spcPts val="3080"/>
              </a:lnSpc>
            </a:pPr>
            <a:endParaRPr lang="en-US" sz="2624">
              <a:solidFill>
                <a:srgbClr val="FFFEF3"/>
              </a:solidFill>
              <a:latin typeface="Montserrat Bold Italics"/>
            </a:endParaRPr>
          </a:p>
        </p:txBody>
      </p:sp>
      <p:sp>
        <p:nvSpPr>
          <p:cNvPr id="8" name="Freeform 8"/>
          <p:cNvSpPr/>
          <p:nvPr/>
        </p:nvSpPr>
        <p:spPr>
          <a:xfrm>
            <a:off x="239692" y="8258607"/>
            <a:ext cx="1661660" cy="1634469"/>
          </a:xfrm>
          <a:custGeom>
            <a:avLst/>
            <a:gdLst/>
            <a:ahLst/>
            <a:cxnLst/>
            <a:rect l="l" t="t" r="r" b="b"/>
            <a:pathLst>
              <a:path w="1661660" h="1634469">
                <a:moveTo>
                  <a:pt x="0" y="0"/>
                </a:moveTo>
                <a:lnTo>
                  <a:pt x="1661660" y="0"/>
                </a:lnTo>
                <a:lnTo>
                  <a:pt x="1661660" y="1634469"/>
                </a:lnTo>
                <a:lnTo>
                  <a:pt x="0" y="1634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090264" y="1434872"/>
            <a:ext cx="7448735" cy="1236042"/>
          </a:xfrm>
          <a:prstGeom prst="rect">
            <a:avLst/>
          </a:prstGeom>
        </p:spPr>
        <p:txBody>
          <a:bodyPr lIns="0" tIns="0" rIns="0" bIns="0" rtlCol="0" anchor="t">
            <a:spAutoFit/>
          </a:bodyPr>
          <a:lstStyle/>
          <a:p>
            <a:pPr marL="0" lvl="0" indent="0" algn="l">
              <a:lnSpc>
                <a:spcPts val="10096"/>
              </a:lnSpc>
              <a:spcBef>
                <a:spcPct val="0"/>
              </a:spcBef>
            </a:pPr>
            <a:r>
              <a:rPr lang="en-US" sz="7211">
                <a:solidFill>
                  <a:srgbClr val="FFFFFF"/>
                </a:solidFill>
                <a:latin typeface="Montserrat Classic Bold"/>
              </a:rPr>
              <a:t>INTRODUCTION</a:t>
            </a:r>
          </a:p>
        </p:txBody>
      </p:sp>
      <p:sp>
        <p:nvSpPr>
          <p:cNvPr id="10" name="Freeform 10"/>
          <p:cNvSpPr/>
          <p:nvPr/>
        </p:nvSpPr>
        <p:spPr>
          <a:xfrm>
            <a:off x="0" y="0"/>
            <a:ext cx="2502924" cy="2557266"/>
          </a:xfrm>
          <a:custGeom>
            <a:avLst/>
            <a:gdLst/>
            <a:ahLst/>
            <a:cxnLst/>
            <a:rect l="l" t="t" r="r" b="b"/>
            <a:pathLst>
              <a:path w="2502924" h="2557266">
                <a:moveTo>
                  <a:pt x="0" y="0"/>
                </a:moveTo>
                <a:lnTo>
                  <a:pt x="2502924" y="0"/>
                </a:lnTo>
                <a:lnTo>
                  <a:pt x="2502924" y="2557266"/>
                </a:lnTo>
                <a:lnTo>
                  <a:pt x="0" y="2557266"/>
                </a:lnTo>
                <a:lnTo>
                  <a:pt x="0" y="0"/>
                </a:lnTo>
                <a:close/>
              </a:path>
            </a:pathLst>
          </a:custGeom>
          <a:blipFill>
            <a:blip r:embed="rId7"/>
            <a:stretch>
              <a:fillRect/>
            </a:stretch>
          </a:blipFill>
        </p:spPr>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265520" y="1590475"/>
            <a:ext cx="5609472" cy="9323223"/>
          </a:xfrm>
          <a:custGeom>
            <a:avLst/>
            <a:gdLst/>
            <a:ahLst/>
            <a:cxnLst/>
            <a:rect l="l" t="t" r="r" b="b"/>
            <a:pathLst>
              <a:path w="5609472" h="9323223">
                <a:moveTo>
                  <a:pt x="5609473" y="0"/>
                </a:moveTo>
                <a:lnTo>
                  <a:pt x="0" y="0"/>
                </a:lnTo>
                <a:lnTo>
                  <a:pt x="0" y="9323223"/>
                </a:lnTo>
                <a:lnTo>
                  <a:pt x="5609473" y="9323223"/>
                </a:lnTo>
                <a:lnTo>
                  <a:pt x="56094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4014026" y="-1989961"/>
            <a:ext cx="4200545" cy="6981515"/>
          </a:xfrm>
          <a:custGeom>
            <a:avLst/>
            <a:gdLst/>
            <a:ahLst/>
            <a:cxnLst/>
            <a:rect l="l" t="t" r="r" b="b"/>
            <a:pathLst>
              <a:path w="4200545" h="6981515">
                <a:moveTo>
                  <a:pt x="0" y="0"/>
                </a:moveTo>
                <a:lnTo>
                  <a:pt x="4200545" y="0"/>
                </a:lnTo>
                <a:lnTo>
                  <a:pt x="4200545" y="6981516"/>
                </a:lnTo>
                <a:lnTo>
                  <a:pt x="0" y="69815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4343953" y="8603935"/>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078667" y="2572738"/>
            <a:ext cx="673897" cy="673897"/>
          </a:xfrm>
          <a:custGeom>
            <a:avLst/>
            <a:gdLst/>
            <a:ahLst/>
            <a:cxnLst/>
            <a:rect l="l" t="t" r="r" b="b"/>
            <a:pathLst>
              <a:path w="673897" h="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a:off x="5205129" y="3246635"/>
            <a:ext cx="12597095" cy="5668167"/>
            <a:chOff x="0" y="0"/>
            <a:chExt cx="3725663" cy="1676393"/>
          </a:xfrm>
        </p:grpSpPr>
        <p:sp>
          <p:nvSpPr>
            <p:cNvPr id="7" name="Freeform 7"/>
            <p:cNvSpPr/>
            <p:nvPr/>
          </p:nvSpPr>
          <p:spPr>
            <a:xfrm>
              <a:off x="0" y="0"/>
              <a:ext cx="3725663" cy="1676393"/>
            </a:xfrm>
            <a:custGeom>
              <a:avLst/>
              <a:gdLst/>
              <a:ahLst/>
              <a:cxnLst/>
              <a:rect l="l" t="t" r="r" b="b"/>
              <a:pathLst>
                <a:path w="3725663" h="1676393">
                  <a:moveTo>
                    <a:pt x="36260" y="0"/>
                  </a:moveTo>
                  <a:lnTo>
                    <a:pt x="3689402" y="0"/>
                  </a:lnTo>
                  <a:cubicBezTo>
                    <a:pt x="3709428" y="0"/>
                    <a:pt x="3725663" y="16234"/>
                    <a:pt x="3725663" y="36260"/>
                  </a:cubicBezTo>
                  <a:lnTo>
                    <a:pt x="3725663" y="1640132"/>
                  </a:lnTo>
                  <a:cubicBezTo>
                    <a:pt x="3725663" y="1649749"/>
                    <a:pt x="3721842" y="1658972"/>
                    <a:pt x="3715042" y="1665772"/>
                  </a:cubicBezTo>
                  <a:cubicBezTo>
                    <a:pt x="3708242" y="1672572"/>
                    <a:pt x="3699019" y="1676393"/>
                    <a:pt x="3689402" y="1676393"/>
                  </a:cubicBezTo>
                  <a:lnTo>
                    <a:pt x="36260" y="1676393"/>
                  </a:lnTo>
                  <a:cubicBezTo>
                    <a:pt x="16234" y="1676393"/>
                    <a:pt x="0" y="1660158"/>
                    <a:pt x="0" y="1640132"/>
                  </a:cubicBezTo>
                  <a:lnTo>
                    <a:pt x="0" y="36260"/>
                  </a:lnTo>
                  <a:cubicBezTo>
                    <a:pt x="0" y="16234"/>
                    <a:pt x="16234" y="0"/>
                    <a:pt x="36260"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3725663" cy="1771643"/>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7295777" y="2301872"/>
            <a:ext cx="7964815" cy="1406906"/>
            <a:chOff x="0" y="0"/>
            <a:chExt cx="2355639" cy="416101"/>
          </a:xfrm>
        </p:grpSpPr>
        <p:sp>
          <p:nvSpPr>
            <p:cNvPr id="10" name="Freeform 10"/>
            <p:cNvSpPr/>
            <p:nvPr/>
          </p:nvSpPr>
          <p:spPr>
            <a:xfrm>
              <a:off x="0" y="0"/>
              <a:ext cx="2355639" cy="416101"/>
            </a:xfrm>
            <a:custGeom>
              <a:avLst/>
              <a:gdLst/>
              <a:ahLst/>
              <a:cxnLst/>
              <a:rect l="l" t="t" r="r" b="b"/>
              <a:pathLst>
                <a:path w="2355639" h="416101">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1" name="TextBox 11"/>
            <p:cNvSpPr txBox="1"/>
            <p:nvPr/>
          </p:nvSpPr>
          <p:spPr>
            <a:xfrm>
              <a:off x="0" y="-95250"/>
              <a:ext cx="2355639" cy="51135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2" name="AutoShape 12"/>
          <p:cNvSpPr/>
          <p:nvPr/>
        </p:nvSpPr>
        <p:spPr>
          <a:xfrm>
            <a:off x="11503677" y="4297631"/>
            <a:ext cx="0" cy="4064703"/>
          </a:xfrm>
          <a:prstGeom prst="line">
            <a:avLst/>
          </a:prstGeom>
          <a:ln w="47625" cap="rnd">
            <a:solidFill>
              <a:srgbClr val="FFFFFF"/>
            </a:solidFill>
            <a:prstDash val="solid"/>
            <a:headEnd type="none" w="sm" len="sm"/>
            <a:tailEnd type="none" w="sm" len="sm"/>
          </a:ln>
        </p:spPr>
      </p:sp>
      <p:sp>
        <p:nvSpPr>
          <p:cNvPr id="13" name="Freeform 13"/>
          <p:cNvSpPr/>
          <p:nvPr/>
        </p:nvSpPr>
        <p:spPr>
          <a:xfrm>
            <a:off x="15550234" y="1590475"/>
            <a:ext cx="2737766" cy="2254094"/>
          </a:xfrm>
          <a:custGeom>
            <a:avLst/>
            <a:gdLst/>
            <a:ahLst/>
            <a:cxnLst/>
            <a:rect l="l" t="t" r="r" b="b"/>
            <a:pathLst>
              <a:path w="2737766" h="2254094">
                <a:moveTo>
                  <a:pt x="0" y="0"/>
                </a:moveTo>
                <a:lnTo>
                  <a:pt x="2737766" y="0"/>
                </a:lnTo>
                <a:lnTo>
                  <a:pt x="2737766" y="2254094"/>
                </a:lnTo>
                <a:lnTo>
                  <a:pt x="0" y="2254094"/>
                </a:lnTo>
                <a:lnTo>
                  <a:pt x="0" y="0"/>
                </a:lnTo>
                <a:close/>
              </a:path>
            </a:pathLst>
          </a:custGeom>
          <a:blipFill>
            <a:blip r:embed="rId8"/>
            <a:stretch>
              <a:fillRect/>
            </a:stretch>
          </a:blipFill>
        </p:spPr>
      </p:sp>
      <p:sp>
        <p:nvSpPr>
          <p:cNvPr id="14" name="TextBox 14"/>
          <p:cNvSpPr txBox="1"/>
          <p:nvPr/>
        </p:nvSpPr>
        <p:spPr>
          <a:xfrm>
            <a:off x="12420963" y="4741231"/>
            <a:ext cx="4123087" cy="2869311"/>
          </a:xfrm>
          <a:prstGeom prst="rect">
            <a:avLst/>
          </a:prstGeom>
        </p:spPr>
        <p:txBody>
          <a:bodyPr lIns="0" tIns="0" rIns="0" bIns="0" rtlCol="0" anchor="t">
            <a:spAutoFit/>
          </a:bodyPr>
          <a:lstStyle/>
          <a:p>
            <a:pPr marL="0" lvl="1" indent="0" algn="just">
              <a:lnSpc>
                <a:spcPts val="4601"/>
              </a:lnSpc>
            </a:pPr>
            <a:r>
              <a:rPr lang="en-US" sz="2599">
                <a:solidFill>
                  <a:srgbClr val="000000"/>
                </a:solidFill>
                <a:latin typeface="Decalotype Bold Italics"/>
              </a:rPr>
              <a:t>The objective is to perform time series analysis and prediction of stock prices using a Long Short-Term Memory (LSTM) neural network model.</a:t>
            </a:r>
          </a:p>
        </p:txBody>
      </p:sp>
      <p:sp>
        <p:nvSpPr>
          <p:cNvPr id="15" name="TextBox 15"/>
          <p:cNvSpPr txBox="1"/>
          <p:nvPr/>
        </p:nvSpPr>
        <p:spPr>
          <a:xfrm>
            <a:off x="7640706" y="2467963"/>
            <a:ext cx="7274957" cy="969950"/>
          </a:xfrm>
          <a:prstGeom prst="rect">
            <a:avLst/>
          </a:prstGeom>
        </p:spPr>
        <p:txBody>
          <a:bodyPr lIns="0" tIns="0" rIns="0" bIns="0" rtlCol="0" anchor="t">
            <a:spAutoFit/>
          </a:bodyPr>
          <a:lstStyle/>
          <a:p>
            <a:pPr marL="0" lvl="0" indent="0" algn="ctr">
              <a:lnSpc>
                <a:spcPts val="7963"/>
              </a:lnSpc>
              <a:spcBef>
                <a:spcPct val="0"/>
              </a:spcBef>
            </a:pPr>
            <a:r>
              <a:rPr lang="en-US" sz="5688" u="none" strike="noStrike">
                <a:solidFill>
                  <a:srgbClr val="FFFFFF"/>
                </a:solidFill>
                <a:latin typeface="Montserrat Classic Bold"/>
              </a:rPr>
              <a:t>OBJECTIVES</a:t>
            </a:r>
          </a:p>
        </p:txBody>
      </p:sp>
      <p:sp>
        <p:nvSpPr>
          <p:cNvPr id="16" name="TextBox 16"/>
          <p:cNvSpPr txBox="1"/>
          <p:nvPr/>
        </p:nvSpPr>
        <p:spPr>
          <a:xfrm>
            <a:off x="6696738" y="4643378"/>
            <a:ext cx="4123087" cy="3112643"/>
          </a:xfrm>
          <a:prstGeom prst="rect">
            <a:avLst/>
          </a:prstGeom>
        </p:spPr>
        <p:txBody>
          <a:bodyPr lIns="0" tIns="0" rIns="0" bIns="0" rtlCol="0" anchor="t">
            <a:spAutoFit/>
          </a:bodyPr>
          <a:lstStyle/>
          <a:p>
            <a:pPr marL="0" lvl="1" indent="0" algn="just">
              <a:lnSpc>
                <a:spcPts val="4185"/>
              </a:lnSpc>
            </a:pPr>
            <a:r>
              <a:rPr lang="en-US" sz="2599">
                <a:solidFill>
                  <a:srgbClr val="000000"/>
                </a:solidFill>
                <a:latin typeface="Decalotype Bold Italics"/>
              </a:rPr>
              <a:t>Using Machine Learning Algorithms and statistical models to forecast future stock prices based on historical data and market trends of given stock name.</a:t>
            </a:r>
          </a:p>
        </p:txBody>
      </p:sp>
      <p:sp>
        <p:nvSpPr>
          <p:cNvPr id="17" name="Freeform 17"/>
          <p:cNvSpPr/>
          <p:nvPr/>
        </p:nvSpPr>
        <p:spPr>
          <a:xfrm>
            <a:off x="579693" y="1826142"/>
            <a:ext cx="5457007" cy="6661656"/>
          </a:xfrm>
          <a:custGeom>
            <a:avLst/>
            <a:gdLst/>
            <a:ahLst/>
            <a:cxnLst/>
            <a:rect l="l" t="t" r="r" b="b"/>
            <a:pathLst>
              <a:path w="5457007" h="6661656">
                <a:moveTo>
                  <a:pt x="0" y="0"/>
                </a:moveTo>
                <a:lnTo>
                  <a:pt x="5457007" y="0"/>
                </a:lnTo>
                <a:lnTo>
                  <a:pt x="5457007" y="6661656"/>
                </a:lnTo>
                <a:lnTo>
                  <a:pt x="0" y="6661656"/>
                </a:lnTo>
                <a:lnTo>
                  <a:pt x="0" y="0"/>
                </a:lnTo>
                <a:close/>
              </a:path>
            </a:pathLst>
          </a:custGeom>
          <a:blipFill>
            <a:blip r:embed="rId9"/>
            <a:stretch>
              <a:fillRect/>
            </a:stretch>
          </a:blipFill>
        </p:spPr>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91300" y="0"/>
            <a:ext cx="11696700" cy="5143500"/>
            <a:chOff x="0" y="0"/>
            <a:chExt cx="4352328" cy="1913890"/>
          </a:xfrm>
        </p:grpSpPr>
        <p:sp>
          <p:nvSpPr>
            <p:cNvPr id="3" name="Freeform 3"/>
            <p:cNvSpPr/>
            <p:nvPr/>
          </p:nvSpPr>
          <p:spPr>
            <a:xfrm>
              <a:off x="0" y="0"/>
              <a:ext cx="4352328" cy="1913890"/>
            </a:xfrm>
            <a:custGeom>
              <a:avLst/>
              <a:gdLst/>
              <a:ahLst/>
              <a:cxnLst/>
              <a:rect l="l" t="t" r="r" b="b"/>
              <a:pathLst>
                <a:path w="4352328" h="1913890">
                  <a:moveTo>
                    <a:pt x="0" y="0"/>
                  </a:moveTo>
                  <a:lnTo>
                    <a:pt x="4352328" y="0"/>
                  </a:lnTo>
                  <a:lnTo>
                    <a:pt x="4352328" y="1913890"/>
                  </a:lnTo>
                  <a:lnTo>
                    <a:pt x="0" y="1913890"/>
                  </a:lnTo>
                  <a:close/>
                </a:path>
              </a:pathLst>
            </a:custGeom>
            <a:solidFill>
              <a:srgbClr val="FF90D4"/>
            </a:solidFill>
          </p:spPr>
        </p:sp>
      </p:grpSp>
      <p:grpSp>
        <p:nvGrpSpPr>
          <p:cNvPr id="4" name="Group 4"/>
          <p:cNvGrpSpPr/>
          <p:nvPr/>
        </p:nvGrpSpPr>
        <p:grpSpPr>
          <a:xfrm>
            <a:off x="12439650" y="5143500"/>
            <a:ext cx="5848350" cy="5143500"/>
            <a:chOff x="0" y="0"/>
            <a:chExt cx="2176164" cy="1913890"/>
          </a:xfrm>
        </p:grpSpPr>
        <p:sp>
          <p:nvSpPr>
            <p:cNvPr id="5" name="Freeform 5"/>
            <p:cNvSpPr/>
            <p:nvPr/>
          </p:nvSpPr>
          <p:spPr>
            <a:xfrm>
              <a:off x="0" y="0"/>
              <a:ext cx="2176164" cy="1913890"/>
            </a:xfrm>
            <a:custGeom>
              <a:avLst/>
              <a:gdLst/>
              <a:ahLst/>
              <a:cxnLst/>
              <a:rect l="l" t="t" r="r" b="b"/>
              <a:pathLst>
                <a:path w="2176164" h="1913890">
                  <a:moveTo>
                    <a:pt x="0" y="0"/>
                  </a:moveTo>
                  <a:lnTo>
                    <a:pt x="2176164" y="0"/>
                  </a:lnTo>
                  <a:lnTo>
                    <a:pt x="2176164" y="1913890"/>
                  </a:lnTo>
                  <a:lnTo>
                    <a:pt x="0" y="1913890"/>
                  </a:lnTo>
                  <a:close/>
                </a:path>
              </a:pathLst>
            </a:custGeom>
            <a:solidFill>
              <a:srgbClr val="FF90D4"/>
            </a:solidFill>
          </p:spPr>
        </p:sp>
      </p:grpSp>
      <p:grpSp>
        <p:nvGrpSpPr>
          <p:cNvPr id="6" name="Group 6"/>
          <p:cNvGrpSpPr/>
          <p:nvPr/>
        </p:nvGrpSpPr>
        <p:grpSpPr>
          <a:xfrm>
            <a:off x="12439650" y="0"/>
            <a:ext cx="5848350" cy="5143500"/>
            <a:chOff x="0" y="0"/>
            <a:chExt cx="2176164" cy="1913890"/>
          </a:xfrm>
        </p:grpSpPr>
        <p:sp>
          <p:nvSpPr>
            <p:cNvPr id="7" name="Freeform 7"/>
            <p:cNvSpPr/>
            <p:nvPr/>
          </p:nvSpPr>
          <p:spPr>
            <a:xfrm>
              <a:off x="0" y="0"/>
              <a:ext cx="2176164" cy="1913890"/>
            </a:xfrm>
            <a:custGeom>
              <a:avLst/>
              <a:gdLst/>
              <a:ahLst/>
              <a:cxnLst/>
              <a:rect l="l" t="t" r="r" b="b"/>
              <a:pathLst>
                <a:path w="2176164" h="1913890">
                  <a:moveTo>
                    <a:pt x="0" y="0"/>
                  </a:moveTo>
                  <a:lnTo>
                    <a:pt x="2176164" y="0"/>
                  </a:lnTo>
                  <a:lnTo>
                    <a:pt x="2176164" y="1913890"/>
                  </a:lnTo>
                  <a:lnTo>
                    <a:pt x="0" y="1913890"/>
                  </a:lnTo>
                  <a:close/>
                </a:path>
              </a:pathLst>
            </a:custGeom>
            <a:solidFill>
              <a:srgbClr val="896CC9"/>
            </a:solidFill>
          </p:spPr>
        </p:sp>
      </p:grpSp>
      <p:grpSp>
        <p:nvGrpSpPr>
          <p:cNvPr id="8" name="Group 8"/>
          <p:cNvGrpSpPr/>
          <p:nvPr/>
        </p:nvGrpSpPr>
        <p:grpSpPr>
          <a:xfrm>
            <a:off x="6591300" y="5143500"/>
            <a:ext cx="5848350" cy="5143500"/>
            <a:chOff x="0" y="0"/>
            <a:chExt cx="2176164" cy="1913890"/>
          </a:xfrm>
        </p:grpSpPr>
        <p:sp>
          <p:nvSpPr>
            <p:cNvPr id="9" name="Freeform 9"/>
            <p:cNvSpPr/>
            <p:nvPr/>
          </p:nvSpPr>
          <p:spPr>
            <a:xfrm>
              <a:off x="0" y="0"/>
              <a:ext cx="2176164" cy="1913890"/>
            </a:xfrm>
            <a:custGeom>
              <a:avLst/>
              <a:gdLst/>
              <a:ahLst/>
              <a:cxnLst/>
              <a:rect l="l" t="t" r="r" b="b"/>
              <a:pathLst>
                <a:path w="2176164" h="1913890">
                  <a:moveTo>
                    <a:pt x="0" y="0"/>
                  </a:moveTo>
                  <a:lnTo>
                    <a:pt x="2176164" y="0"/>
                  </a:lnTo>
                  <a:lnTo>
                    <a:pt x="2176164" y="1913890"/>
                  </a:lnTo>
                  <a:lnTo>
                    <a:pt x="0" y="1913890"/>
                  </a:lnTo>
                  <a:close/>
                </a:path>
              </a:pathLst>
            </a:custGeom>
            <a:solidFill>
              <a:srgbClr val="896CC9"/>
            </a:solidFill>
          </p:spPr>
        </p:sp>
      </p:grpSp>
      <p:sp>
        <p:nvSpPr>
          <p:cNvPr id="10" name="TextBox 10"/>
          <p:cNvSpPr txBox="1"/>
          <p:nvPr/>
        </p:nvSpPr>
        <p:spPr>
          <a:xfrm>
            <a:off x="-93818" y="937798"/>
            <a:ext cx="6591300" cy="1038225"/>
          </a:xfrm>
          <a:prstGeom prst="rect">
            <a:avLst/>
          </a:prstGeom>
        </p:spPr>
        <p:txBody>
          <a:bodyPr lIns="0" tIns="0" rIns="0" bIns="0" rtlCol="0" anchor="t">
            <a:spAutoFit/>
          </a:bodyPr>
          <a:lstStyle/>
          <a:p>
            <a:pPr algn="r">
              <a:lnSpc>
                <a:spcPts val="8400"/>
              </a:lnSpc>
            </a:pPr>
            <a:r>
              <a:rPr lang="en-US" sz="6000">
                <a:solidFill>
                  <a:srgbClr val="896CC9"/>
                </a:solidFill>
                <a:latin typeface="League Spartan"/>
              </a:rPr>
              <a:t>TECHNOLOGIES</a:t>
            </a:r>
          </a:p>
        </p:txBody>
      </p:sp>
      <p:sp>
        <p:nvSpPr>
          <p:cNvPr id="11" name="TextBox 11"/>
          <p:cNvSpPr txBox="1"/>
          <p:nvPr/>
        </p:nvSpPr>
        <p:spPr>
          <a:xfrm>
            <a:off x="2036001" y="1849755"/>
            <a:ext cx="4461481" cy="1145355"/>
          </a:xfrm>
          <a:prstGeom prst="rect">
            <a:avLst/>
          </a:prstGeom>
        </p:spPr>
        <p:txBody>
          <a:bodyPr lIns="0" tIns="0" rIns="0" bIns="0" rtlCol="0" anchor="t">
            <a:spAutoFit/>
          </a:bodyPr>
          <a:lstStyle/>
          <a:p>
            <a:pPr algn="r">
              <a:lnSpc>
                <a:spcPts val="9320"/>
              </a:lnSpc>
            </a:pPr>
            <a:r>
              <a:rPr lang="en-US" sz="6657">
                <a:solidFill>
                  <a:srgbClr val="D13D98"/>
                </a:solidFill>
                <a:latin typeface="League Spartan"/>
              </a:rPr>
              <a:t>USED</a:t>
            </a:r>
          </a:p>
        </p:txBody>
      </p:sp>
      <p:sp>
        <p:nvSpPr>
          <p:cNvPr id="12" name="TextBox 12"/>
          <p:cNvSpPr txBox="1"/>
          <p:nvPr/>
        </p:nvSpPr>
        <p:spPr>
          <a:xfrm>
            <a:off x="7875154" y="646239"/>
            <a:ext cx="3418033" cy="877690"/>
          </a:xfrm>
          <a:prstGeom prst="rect">
            <a:avLst/>
          </a:prstGeom>
        </p:spPr>
        <p:txBody>
          <a:bodyPr lIns="0" tIns="0" rIns="0" bIns="0" rtlCol="0" anchor="t">
            <a:spAutoFit/>
          </a:bodyPr>
          <a:lstStyle/>
          <a:p>
            <a:pPr algn="ctr">
              <a:lnSpc>
                <a:spcPts val="7273"/>
              </a:lnSpc>
            </a:pPr>
            <a:r>
              <a:rPr lang="en-US" sz="5195">
                <a:solidFill>
                  <a:srgbClr val="593B9B"/>
                </a:solidFill>
                <a:latin typeface="Open Sans Bold"/>
              </a:rPr>
              <a:t>LIBRARIES</a:t>
            </a:r>
          </a:p>
        </p:txBody>
      </p:sp>
      <p:sp>
        <p:nvSpPr>
          <p:cNvPr id="13" name="TextBox 13"/>
          <p:cNvSpPr txBox="1"/>
          <p:nvPr/>
        </p:nvSpPr>
        <p:spPr>
          <a:xfrm>
            <a:off x="7398904" y="5837364"/>
            <a:ext cx="4233142" cy="828160"/>
          </a:xfrm>
          <a:prstGeom prst="rect">
            <a:avLst/>
          </a:prstGeom>
        </p:spPr>
        <p:txBody>
          <a:bodyPr lIns="0" tIns="0" rIns="0" bIns="0" rtlCol="0" anchor="t">
            <a:spAutoFit/>
          </a:bodyPr>
          <a:lstStyle/>
          <a:p>
            <a:pPr algn="ctr">
              <a:lnSpc>
                <a:spcPts val="6853"/>
              </a:lnSpc>
            </a:pPr>
            <a:r>
              <a:rPr lang="en-US" sz="4895">
                <a:solidFill>
                  <a:srgbClr val="FFFFFF"/>
                </a:solidFill>
                <a:latin typeface="Open Sans Bold"/>
              </a:rPr>
              <a:t>DATASETS</a:t>
            </a:r>
          </a:p>
        </p:txBody>
      </p:sp>
      <p:sp>
        <p:nvSpPr>
          <p:cNvPr id="14" name="TextBox 14"/>
          <p:cNvSpPr txBox="1"/>
          <p:nvPr/>
        </p:nvSpPr>
        <p:spPr>
          <a:xfrm>
            <a:off x="13571104" y="1046984"/>
            <a:ext cx="3852142" cy="828160"/>
          </a:xfrm>
          <a:prstGeom prst="rect">
            <a:avLst/>
          </a:prstGeom>
        </p:spPr>
        <p:txBody>
          <a:bodyPr lIns="0" tIns="0" rIns="0" bIns="0" rtlCol="0" anchor="t">
            <a:spAutoFit/>
          </a:bodyPr>
          <a:lstStyle/>
          <a:p>
            <a:pPr algn="ctr">
              <a:lnSpc>
                <a:spcPts val="6853"/>
              </a:lnSpc>
            </a:pPr>
            <a:r>
              <a:rPr lang="en-US" sz="4895">
                <a:solidFill>
                  <a:srgbClr val="FFFFFF"/>
                </a:solidFill>
                <a:latin typeface="Open Sans Bold"/>
              </a:rPr>
              <a:t>LANGUAGES</a:t>
            </a:r>
          </a:p>
        </p:txBody>
      </p:sp>
      <p:sp>
        <p:nvSpPr>
          <p:cNvPr id="15" name="TextBox 15"/>
          <p:cNvSpPr txBox="1"/>
          <p:nvPr/>
        </p:nvSpPr>
        <p:spPr>
          <a:xfrm>
            <a:off x="13437754" y="5837364"/>
            <a:ext cx="3852142" cy="828160"/>
          </a:xfrm>
          <a:prstGeom prst="rect">
            <a:avLst/>
          </a:prstGeom>
        </p:spPr>
        <p:txBody>
          <a:bodyPr lIns="0" tIns="0" rIns="0" bIns="0" rtlCol="0" anchor="t">
            <a:spAutoFit/>
          </a:bodyPr>
          <a:lstStyle/>
          <a:p>
            <a:pPr algn="ctr">
              <a:lnSpc>
                <a:spcPts val="6853"/>
              </a:lnSpc>
            </a:pPr>
            <a:r>
              <a:rPr lang="en-US" sz="4895">
                <a:solidFill>
                  <a:srgbClr val="593B9B"/>
                </a:solidFill>
                <a:latin typeface="Open Sans Bold"/>
              </a:rPr>
              <a:t>Algorithms</a:t>
            </a:r>
          </a:p>
        </p:txBody>
      </p:sp>
      <p:sp>
        <p:nvSpPr>
          <p:cNvPr id="16" name="TextBox 16"/>
          <p:cNvSpPr txBox="1"/>
          <p:nvPr/>
        </p:nvSpPr>
        <p:spPr>
          <a:xfrm>
            <a:off x="7398904" y="7290972"/>
            <a:ext cx="4531632" cy="638186"/>
          </a:xfrm>
          <a:prstGeom prst="rect">
            <a:avLst/>
          </a:prstGeom>
        </p:spPr>
        <p:txBody>
          <a:bodyPr lIns="0" tIns="0" rIns="0" bIns="0" rtlCol="0" anchor="t">
            <a:spAutoFit/>
          </a:bodyPr>
          <a:lstStyle/>
          <a:p>
            <a:pPr algn="ctr">
              <a:lnSpc>
                <a:spcPts val="5249"/>
              </a:lnSpc>
              <a:spcBef>
                <a:spcPct val="0"/>
              </a:spcBef>
            </a:pPr>
            <a:r>
              <a:rPr lang="en-US" sz="3749" spc="187">
                <a:solidFill>
                  <a:srgbClr val="FFFFFF"/>
                </a:solidFill>
                <a:latin typeface="Decalotype Bold"/>
              </a:rPr>
              <a:t>YAHOO FINANCE </a:t>
            </a:r>
          </a:p>
        </p:txBody>
      </p:sp>
      <p:sp>
        <p:nvSpPr>
          <p:cNvPr id="17" name="TextBox 17"/>
          <p:cNvSpPr txBox="1"/>
          <p:nvPr/>
        </p:nvSpPr>
        <p:spPr>
          <a:xfrm>
            <a:off x="13231359" y="2176047"/>
            <a:ext cx="4531632" cy="763281"/>
          </a:xfrm>
          <a:prstGeom prst="rect">
            <a:avLst/>
          </a:prstGeom>
        </p:spPr>
        <p:txBody>
          <a:bodyPr lIns="0" tIns="0" rIns="0" bIns="0" rtlCol="0" anchor="t">
            <a:spAutoFit/>
          </a:bodyPr>
          <a:lstStyle/>
          <a:p>
            <a:pPr algn="ctr">
              <a:lnSpc>
                <a:spcPts val="6229"/>
              </a:lnSpc>
              <a:spcBef>
                <a:spcPct val="0"/>
              </a:spcBef>
            </a:pPr>
            <a:r>
              <a:rPr lang="en-US" sz="4449" spc="222">
                <a:solidFill>
                  <a:srgbClr val="FFFFFF"/>
                </a:solidFill>
                <a:latin typeface="Open Sans Bold"/>
              </a:rPr>
              <a:t>PYTHON</a:t>
            </a:r>
          </a:p>
        </p:txBody>
      </p:sp>
      <p:sp>
        <p:nvSpPr>
          <p:cNvPr id="18" name="Freeform 18"/>
          <p:cNvSpPr/>
          <p:nvPr/>
        </p:nvSpPr>
        <p:spPr>
          <a:xfrm rot="-4670136">
            <a:off x="281926" y="8242735"/>
            <a:ext cx="1105281" cy="1217940"/>
          </a:xfrm>
          <a:custGeom>
            <a:avLst/>
            <a:gdLst/>
            <a:ahLst/>
            <a:cxnLst/>
            <a:rect l="l" t="t" r="r" b="b"/>
            <a:pathLst>
              <a:path w="1105281" h="1217940">
                <a:moveTo>
                  <a:pt x="0" y="0"/>
                </a:moveTo>
                <a:lnTo>
                  <a:pt x="1105281" y="0"/>
                </a:lnTo>
                <a:lnTo>
                  <a:pt x="1105281" y="1217941"/>
                </a:lnTo>
                <a:lnTo>
                  <a:pt x="0" y="1217941"/>
                </a:lnTo>
                <a:lnTo>
                  <a:pt x="0" y="0"/>
                </a:lnTo>
                <a:close/>
              </a:path>
            </a:pathLst>
          </a:custGeom>
          <a:blipFill>
            <a:blip r:embed="rId2"/>
            <a:stretch>
              <a:fillRect/>
            </a:stretch>
          </a:blipFill>
        </p:spPr>
      </p:sp>
      <p:sp>
        <p:nvSpPr>
          <p:cNvPr id="19" name="Freeform 19"/>
          <p:cNvSpPr/>
          <p:nvPr/>
        </p:nvSpPr>
        <p:spPr>
          <a:xfrm>
            <a:off x="834567" y="3392243"/>
            <a:ext cx="6059512" cy="5352569"/>
          </a:xfrm>
          <a:custGeom>
            <a:avLst/>
            <a:gdLst/>
            <a:ahLst/>
            <a:cxnLst/>
            <a:rect l="l" t="t" r="r" b="b"/>
            <a:pathLst>
              <a:path w="6059512" h="5352569">
                <a:moveTo>
                  <a:pt x="0" y="0"/>
                </a:moveTo>
                <a:lnTo>
                  <a:pt x="6059512" y="0"/>
                </a:lnTo>
                <a:lnTo>
                  <a:pt x="6059512" y="5352569"/>
                </a:lnTo>
                <a:lnTo>
                  <a:pt x="0" y="5352569"/>
                </a:lnTo>
                <a:lnTo>
                  <a:pt x="0" y="0"/>
                </a:lnTo>
                <a:close/>
              </a:path>
            </a:pathLst>
          </a:custGeom>
          <a:blipFill>
            <a:blip r:embed="rId3"/>
            <a:stretch>
              <a:fillRect/>
            </a:stretch>
          </a:blipFill>
        </p:spPr>
      </p:sp>
      <p:sp>
        <p:nvSpPr>
          <p:cNvPr id="20" name="TextBox 20"/>
          <p:cNvSpPr txBox="1"/>
          <p:nvPr/>
        </p:nvSpPr>
        <p:spPr>
          <a:xfrm>
            <a:off x="7401048" y="1826705"/>
            <a:ext cx="4531632" cy="2270136"/>
          </a:xfrm>
          <a:prstGeom prst="rect">
            <a:avLst/>
          </a:prstGeom>
        </p:spPr>
        <p:txBody>
          <a:bodyPr lIns="0" tIns="0" rIns="0" bIns="0" rtlCol="0" anchor="t">
            <a:spAutoFit/>
          </a:bodyPr>
          <a:lstStyle/>
          <a:p>
            <a:pPr algn="ctr">
              <a:lnSpc>
                <a:spcPts val="4549"/>
              </a:lnSpc>
            </a:pPr>
            <a:r>
              <a:rPr lang="en-US" sz="3249" spc="162">
                <a:solidFill>
                  <a:srgbClr val="593B9B"/>
                </a:solidFill>
                <a:latin typeface="Decalotype Bold Italics"/>
              </a:rPr>
              <a:t>NUMPY, PANDAS, MATPLOTLIB, </a:t>
            </a:r>
          </a:p>
          <a:p>
            <a:pPr algn="ctr">
              <a:lnSpc>
                <a:spcPts val="4549"/>
              </a:lnSpc>
              <a:spcBef>
                <a:spcPct val="0"/>
              </a:spcBef>
            </a:pPr>
            <a:r>
              <a:rPr lang="en-US" sz="3249" spc="162">
                <a:solidFill>
                  <a:srgbClr val="593B9B"/>
                </a:solidFill>
                <a:latin typeface="Decalotype Bold Italics"/>
              </a:rPr>
              <a:t>SCIKIT-LEARN, KERAS, STREAMLIT, YFINANCE</a:t>
            </a:r>
          </a:p>
        </p:txBody>
      </p:sp>
      <p:sp>
        <p:nvSpPr>
          <p:cNvPr id="21" name="TextBox 21"/>
          <p:cNvSpPr txBox="1"/>
          <p:nvPr/>
        </p:nvSpPr>
        <p:spPr>
          <a:xfrm>
            <a:off x="13231359" y="6962360"/>
            <a:ext cx="4531632" cy="1295411"/>
          </a:xfrm>
          <a:prstGeom prst="rect">
            <a:avLst/>
          </a:prstGeom>
        </p:spPr>
        <p:txBody>
          <a:bodyPr lIns="0" tIns="0" rIns="0" bIns="0" rtlCol="0" anchor="t">
            <a:spAutoFit/>
          </a:bodyPr>
          <a:lstStyle/>
          <a:p>
            <a:pPr algn="ctr">
              <a:lnSpc>
                <a:spcPts val="5249"/>
              </a:lnSpc>
              <a:spcBef>
                <a:spcPct val="0"/>
              </a:spcBef>
            </a:pPr>
            <a:r>
              <a:rPr lang="en-US" sz="3749" spc="187">
                <a:solidFill>
                  <a:srgbClr val="593B9B"/>
                </a:solidFill>
                <a:latin typeface="Decalotype Bold"/>
              </a:rPr>
              <a:t>Long Short-Term Memory (LSTM)</a:t>
            </a:r>
          </a:p>
        </p:txBody>
      </p:sp>
    </p:spTree>
  </p:cSld>
  <p:clrMapOvr>
    <a:masterClrMapping/>
  </p:clrMapOvr>
  <p:transition>
    <p:cover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239865" y="-300384"/>
            <a:ext cx="7520469" cy="5245527"/>
          </a:xfrm>
          <a:custGeom>
            <a:avLst/>
            <a:gdLst/>
            <a:ahLst/>
            <a:cxnLst/>
            <a:rect l="l" t="t" r="r" b="b"/>
            <a:pathLst>
              <a:path w="7520469" h="5245527">
                <a:moveTo>
                  <a:pt x="7520469" y="5245527"/>
                </a:moveTo>
                <a:lnTo>
                  <a:pt x="0" y="5245527"/>
                </a:lnTo>
                <a:lnTo>
                  <a:pt x="0" y="0"/>
                </a:lnTo>
                <a:lnTo>
                  <a:pt x="7520469" y="0"/>
                </a:lnTo>
                <a:lnTo>
                  <a:pt x="7520469" y="5245527"/>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8193590" y="8182319"/>
            <a:ext cx="10379696" cy="5349868"/>
          </a:xfrm>
          <a:custGeom>
            <a:avLst/>
            <a:gdLst/>
            <a:ahLst/>
            <a:cxnLst/>
            <a:rect l="l" t="t" r="r" b="b"/>
            <a:pathLst>
              <a:path w="10379696" h="5349868">
                <a:moveTo>
                  <a:pt x="10379696" y="5349868"/>
                </a:moveTo>
                <a:lnTo>
                  <a:pt x="0" y="5349868"/>
                </a:lnTo>
                <a:lnTo>
                  <a:pt x="0" y="0"/>
                </a:lnTo>
                <a:lnTo>
                  <a:pt x="10379696" y="0"/>
                </a:lnTo>
                <a:lnTo>
                  <a:pt x="10379696" y="5349868"/>
                </a:lnTo>
                <a:close/>
              </a:path>
            </a:pathLst>
          </a:custGeom>
          <a:blipFill>
            <a:blip r:embed="rId4">
              <a:alphaModFix amt="42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502800" y="1985432"/>
            <a:ext cx="673897" cy="673897"/>
          </a:xfrm>
          <a:custGeom>
            <a:avLst/>
            <a:gdLst/>
            <a:ahLst/>
            <a:cxnLst/>
            <a:rect l="l" t="t" r="r" b="b"/>
            <a:pathLst>
              <a:path w="673897" h="673897">
                <a:moveTo>
                  <a:pt x="0" y="0"/>
                </a:moveTo>
                <a:lnTo>
                  <a:pt x="673897" y="0"/>
                </a:lnTo>
                <a:lnTo>
                  <a:pt x="673897" y="673896"/>
                </a:lnTo>
                <a:lnTo>
                  <a:pt x="0" y="673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5400000">
            <a:off x="2066960" y="374335"/>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6551294">
            <a:off x="16300163" y="3459250"/>
            <a:ext cx="654365" cy="654365"/>
          </a:xfrm>
          <a:custGeom>
            <a:avLst/>
            <a:gdLst/>
            <a:ahLst/>
            <a:cxnLst/>
            <a:rect l="l" t="t" r="r" b="b"/>
            <a:pathLst>
              <a:path w="654365" h="654365">
                <a:moveTo>
                  <a:pt x="0" y="0"/>
                </a:moveTo>
                <a:lnTo>
                  <a:pt x="654365" y="0"/>
                </a:lnTo>
                <a:lnTo>
                  <a:pt x="654365" y="654365"/>
                </a:lnTo>
                <a:lnTo>
                  <a:pt x="0" y="6543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554640" y="664311"/>
            <a:ext cx="13491187" cy="1203963"/>
          </a:xfrm>
          <a:prstGeom prst="rect">
            <a:avLst/>
          </a:prstGeom>
        </p:spPr>
        <p:txBody>
          <a:bodyPr lIns="0" tIns="0" rIns="0" bIns="0" rtlCol="0" anchor="t">
            <a:spAutoFit/>
          </a:bodyPr>
          <a:lstStyle/>
          <a:p>
            <a:pPr algn="ctr">
              <a:lnSpc>
                <a:spcPts val="8640"/>
              </a:lnSpc>
            </a:pPr>
            <a:r>
              <a:rPr lang="en-US" sz="9600" spc="96">
                <a:solidFill>
                  <a:srgbClr val="6B66C5"/>
                </a:solidFill>
                <a:latin typeface="Bebas Neue Cyrillic"/>
              </a:rPr>
              <a:t>workflow</a:t>
            </a:r>
          </a:p>
        </p:txBody>
      </p:sp>
      <p:sp>
        <p:nvSpPr>
          <p:cNvPr id="8" name="AutoShape 8"/>
          <p:cNvSpPr/>
          <p:nvPr/>
        </p:nvSpPr>
        <p:spPr>
          <a:xfrm>
            <a:off x="10333799" y="6623038"/>
            <a:ext cx="0" cy="557694"/>
          </a:xfrm>
          <a:prstGeom prst="line">
            <a:avLst/>
          </a:prstGeom>
          <a:ln w="38100" cap="rnd">
            <a:solidFill>
              <a:srgbClr val="301906"/>
            </a:solidFill>
            <a:prstDash val="solid"/>
            <a:headEnd type="none" w="sm" len="sm"/>
            <a:tailEnd type="oval" w="lg" len="lg"/>
          </a:ln>
        </p:spPr>
      </p:sp>
      <p:sp>
        <p:nvSpPr>
          <p:cNvPr id="9" name="AutoShape 9"/>
          <p:cNvSpPr/>
          <p:nvPr/>
        </p:nvSpPr>
        <p:spPr>
          <a:xfrm>
            <a:off x="15737559" y="6589948"/>
            <a:ext cx="0" cy="557694"/>
          </a:xfrm>
          <a:prstGeom prst="line">
            <a:avLst/>
          </a:prstGeom>
          <a:ln w="38100" cap="rnd">
            <a:solidFill>
              <a:srgbClr val="301906"/>
            </a:solidFill>
            <a:prstDash val="solid"/>
            <a:headEnd type="none" w="sm" len="sm"/>
            <a:tailEnd type="oval" w="lg" len="lg"/>
          </a:ln>
        </p:spPr>
      </p:sp>
      <p:sp>
        <p:nvSpPr>
          <p:cNvPr id="10" name="AutoShape 10"/>
          <p:cNvSpPr/>
          <p:nvPr/>
        </p:nvSpPr>
        <p:spPr>
          <a:xfrm>
            <a:off x="12808059" y="4202974"/>
            <a:ext cx="0" cy="627830"/>
          </a:xfrm>
          <a:prstGeom prst="line">
            <a:avLst/>
          </a:prstGeom>
          <a:ln w="38100" cap="rnd">
            <a:solidFill>
              <a:srgbClr val="301906"/>
            </a:solidFill>
            <a:prstDash val="solid"/>
            <a:headEnd type="oval" w="lg" len="lg"/>
            <a:tailEnd type="none" w="sm" len="sm"/>
          </a:ln>
        </p:spPr>
      </p:sp>
      <p:sp>
        <p:nvSpPr>
          <p:cNvPr id="11" name="AutoShape 11"/>
          <p:cNvSpPr/>
          <p:nvPr/>
        </p:nvSpPr>
        <p:spPr>
          <a:xfrm>
            <a:off x="2807660" y="4154011"/>
            <a:ext cx="0" cy="627830"/>
          </a:xfrm>
          <a:prstGeom prst="line">
            <a:avLst/>
          </a:prstGeom>
          <a:ln w="38100" cap="rnd">
            <a:solidFill>
              <a:srgbClr val="301906"/>
            </a:solidFill>
            <a:prstDash val="solid"/>
            <a:headEnd type="oval" w="lg" len="lg"/>
            <a:tailEnd type="none" w="sm" len="sm"/>
          </a:ln>
        </p:spPr>
      </p:sp>
      <p:sp>
        <p:nvSpPr>
          <p:cNvPr id="12" name="AutoShape 12"/>
          <p:cNvSpPr/>
          <p:nvPr/>
        </p:nvSpPr>
        <p:spPr>
          <a:xfrm flipV="1">
            <a:off x="3378978" y="5675679"/>
            <a:ext cx="11383137" cy="36775"/>
          </a:xfrm>
          <a:prstGeom prst="line">
            <a:avLst/>
          </a:prstGeom>
          <a:ln w="38100" cap="rnd">
            <a:solidFill>
              <a:srgbClr val="301906"/>
            </a:solidFill>
            <a:prstDash val="solid"/>
            <a:headEnd type="none" w="sm" len="sm"/>
            <a:tailEnd type="none" w="sm" len="sm"/>
          </a:ln>
        </p:spPr>
      </p:sp>
      <p:grpSp>
        <p:nvGrpSpPr>
          <p:cNvPr id="13" name="Group 13"/>
          <p:cNvGrpSpPr>
            <a:grpSpLocks noChangeAspect="1"/>
          </p:cNvGrpSpPr>
          <p:nvPr/>
        </p:nvGrpSpPr>
        <p:grpSpPr>
          <a:xfrm>
            <a:off x="1858021" y="4743121"/>
            <a:ext cx="1865230" cy="1865230"/>
            <a:chOff x="0" y="0"/>
            <a:chExt cx="495300" cy="495300"/>
          </a:xfrm>
        </p:grpSpPr>
        <p:sp>
          <p:nvSpPr>
            <p:cNvPr id="14" name="Freeform 14"/>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5D6C3"/>
            </a:solidFill>
          </p:spPr>
        </p:sp>
        <p:sp>
          <p:nvSpPr>
            <p:cNvPr id="15" name="Freeform 15"/>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16" name="Group 16"/>
          <p:cNvGrpSpPr>
            <a:grpSpLocks noChangeAspect="1"/>
          </p:cNvGrpSpPr>
          <p:nvPr/>
        </p:nvGrpSpPr>
        <p:grpSpPr>
          <a:xfrm>
            <a:off x="6888593" y="4757808"/>
            <a:ext cx="1865230" cy="1865230"/>
            <a:chOff x="0" y="0"/>
            <a:chExt cx="495300" cy="495300"/>
          </a:xfrm>
        </p:grpSpPr>
        <p:sp>
          <p:nvSpPr>
            <p:cNvPr id="17" name="Freeform 17"/>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D19384"/>
            </a:solidFill>
          </p:spPr>
        </p:sp>
        <p:sp>
          <p:nvSpPr>
            <p:cNvPr id="18" name="Freeform 18"/>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19" name="Group 19"/>
          <p:cNvGrpSpPr>
            <a:grpSpLocks noChangeAspect="1"/>
          </p:cNvGrpSpPr>
          <p:nvPr/>
        </p:nvGrpSpPr>
        <p:grpSpPr>
          <a:xfrm>
            <a:off x="4366329" y="4743121"/>
            <a:ext cx="1865230" cy="1865230"/>
            <a:chOff x="0" y="0"/>
            <a:chExt cx="495300" cy="495300"/>
          </a:xfrm>
        </p:grpSpPr>
        <p:sp>
          <p:nvSpPr>
            <p:cNvPr id="20" name="Freeform 20"/>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DBCA7"/>
            </a:solidFill>
          </p:spPr>
        </p:sp>
        <p:sp>
          <p:nvSpPr>
            <p:cNvPr id="21" name="Freeform 21"/>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22" name="Group 22"/>
          <p:cNvGrpSpPr>
            <a:grpSpLocks noChangeAspect="1"/>
          </p:cNvGrpSpPr>
          <p:nvPr/>
        </p:nvGrpSpPr>
        <p:grpSpPr>
          <a:xfrm>
            <a:off x="9384160" y="4757808"/>
            <a:ext cx="1865230" cy="1865230"/>
            <a:chOff x="0" y="0"/>
            <a:chExt cx="495300" cy="495300"/>
          </a:xfrm>
        </p:grpSpPr>
        <p:sp>
          <p:nvSpPr>
            <p:cNvPr id="23" name="Freeform 2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E4745C"/>
            </a:solidFill>
          </p:spPr>
        </p:sp>
        <p:sp>
          <p:nvSpPr>
            <p:cNvPr id="24" name="Freeform 2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grpSp>
        <p:nvGrpSpPr>
          <p:cNvPr id="25" name="Group 25"/>
          <p:cNvGrpSpPr>
            <a:grpSpLocks noChangeAspect="1"/>
          </p:cNvGrpSpPr>
          <p:nvPr/>
        </p:nvGrpSpPr>
        <p:grpSpPr>
          <a:xfrm>
            <a:off x="11892468" y="4757808"/>
            <a:ext cx="1865230" cy="1865230"/>
            <a:chOff x="0" y="0"/>
            <a:chExt cx="495300" cy="495300"/>
          </a:xfrm>
        </p:grpSpPr>
        <p:sp>
          <p:nvSpPr>
            <p:cNvPr id="26" name="Freeform 2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C83E21"/>
            </a:solidFill>
          </p:spPr>
        </p:sp>
        <p:sp>
          <p:nvSpPr>
            <p:cNvPr id="27" name="Freeform 2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28" name="TextBox 28"/>
          <p:cNvSpPr txBox="1"/>
          <p:nvPr/>
        </p:nvSpPr>
        <p:spPr>
          <a:xfrm>
            <a:off x="1176171" y="3376117"/>
            <a:ext cx="3176015" cy="650380"/>
          </a:xfrm>
          <a:prstGeom prst="rect">
            <a:avLst/>
          </a:prstGeom>
        </p:spPr>
        <p:txBody>
          <a:bodyPr lIns="0" tIns="0" rIns="0" bIns="0" rtlCol="0" anchor="t">
            <a:spAutoFit/>
          </a:bodyPr>
          <a:lstStyle/>
          <a:p>
            <a:pPr algn="ctr">
              <a:lnSpc>
                <a:spcPts val="2399"/>
              </a:lnSpc>
            </a:pPr>
            <a:r>
              <a:rPr lang="en-US" sz="2330" spc="116">
                <a:solidFill>
                  <a:srgbClr val="301906"/>
                </a:solidFill>
                <a:latin typeface="Kollektif Bold"/>
              </a:rPr>
              <a:t>Data </a:t>
            </a:r>
          </a:p>
          <a:p>
            <a:pPr marL="0" lvl="0" indent="0" algn="ctr">
              <a:lnSpc>
                <a:spcPts val="2399"/>
              </a:lnSpc>
              <a:spcBef>
                <a:spcPct val="0"/>
              </a:spcBef>
            </a:pPr>
            <a:r>
              <a:rPr lang="en-US" sz="2330" spc="116">
                <a:solidFill>
                  <a:srgbClr val="301906"/>
                </a:solidFill>
                <a:latin typeface="Kollektif Bold"/>
              </a:rPr>
              <a:t>Gathering</a:t>
            </a:r>
          </a:p>
        </p:txBody>
      </p:sp>
      <p:sp>
        <p:nvSpPr>
          <p:cNvPr id="29" name="TextBox 29"/>
          <p:cNvSpPr txBox="1"/>
          <p:nvPr/>
        </p:nvSpPr>
        <p:spPr>
          <a:xfrm>
            <a:off x="2232281" y="5286953"/>
            <a:ext cx="1116710" cy="710892"/>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B88B70"/>
                </a:solidFill>
                <a:latin typeface="Kollektif Bold"/>
              </a:rPr>
              <a:t>01.</a:t>
            </a:r>
          </a:p>
        </p:txBody>
      </p:sp>
      <p:sp>
        <p:nvSpPr>
          <p:cNvPr id="30" name="TextBox 30"/>
          <p:cNvSpPr txBox="1"/>
          <p:nvPr/>
        </p:nvSpPr>
        <p:spPr>
          <a:xfrm>
            <a:off x="7262853" y="5301640"/>
            <a:ext cx="1116710" cy="710778"/>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B67F71"/>
                </a:solidFill>
                <a:latin typeface="Kollektif Bold"/>
              </a:rPr>
              <a:t>03.</a:t>
            </a:r>
          </a:p>
        </p:txBody>
      </p:sp>
      <p:sp>
        <p:nvSpPr>
          <p:cNvPr id="31" name="TextBox 31"/>
          <p:cNvSpPr txBox="1"/>
          <p:nvPr/>
        </p:nvSpPr>
        <p:spPr>
          <a:xfrm>
            <a:off x="4740589" y="5286953"/>
            <a:ext cx="1116710" cy="710778"/>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C87A60"/>
                </a:solidFill>
                <a:latin typeface="Kollektif Bold"/>
              </a:rPr>
              <a:t>02.</a:t>
            </a:r>
          </a:p>
        </p:txBody>
      </p:sp>
      <p:sp>
        <p:nvSpPr>
          <p:cNvPr id="32" name="TextBox 32"/>
          <p:cNvSpPr txBox="1"/>
          <p:nvPr/>
        </p:nvSpPr>
        <p:spPr>
          <a:xfrm>
            <a:off x="9758420" y="5301640"/>
            <a:ext cx="1116710" cy="710892"/>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E4745C"/>
                </a:solidFill>
                <a:latin typeface="Kollektif Bold"/>
              </a:rPr>
              <a:t>04.</a:t>
            </a:r>
          </a:p>
        </p:txBody>
      </p:sp>
      <p:sp>
        <p:nvSpPr>
          <p:cNvPr id="33" name="TextBox 33"/>
          <p:cNvSpPr txBox="1"/>
          <p:nvPr/>
        </p:nvSpPr>
        <p:spPr>
          <a:xfrm>
            <a:off x="12266728" y="5301640"/>
            <a:ext cx="1116710" cy="710892"/>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C83E21"/>
                </a:solidFill>
                <a:latin typeface="Kollektif Bold"/>
              </a:rPr>
              <a:t>05.</a:t>
            </a:r>
          </a:p>
        </p:txBody>
      </p:sp>
      <p:sp>
        <p:nvSpPr>
          <p:cNvPr id="34" name="TextBox 34"/>
          <p:cNvSpPr txBox="1"/>
          <p:nvPr/>
        </p:nvSpPr>
        <p:spPr>
          <a:xfrm>
            <a:off x="3166541" y="7271467"/>
            <a:ext cx="4264807" cy="590595"/>
          </a:xfrm>
          <a:prstGeom prst="rect">
            <a:avLst/>
          </a:prstGeom>
        </p:spPr>
        <p:txBody>
          <a:bodyPr lIns="0" tIns="0" rIns="0" bIns="0" rtlCol="0" anchor="t">
            <a:spAutoFit/>
          </a:bodyPr>
          <a:lstStyle/>
          <a:p>
            <a:pPr algn="ctr">
              <a:lnSpc>
                <a:spcPts val="2274"/>
              </a:lnSpc>
            </a:pPr>
            <a:r>
              <a:rPr lang="en-US" sz="2207" spc="110">
                <a:solidFill>
                  <a:srgbClr val="301906"/>
                </a:solidFill>
                <a:latin typeface="League Spartan"/>
              </a:rPr>
              <a:t>Data </a:t>
            </a:r>
          </a:p>
          <a:p>
            <a:pPr marL="0" lvl="0" indent="0" algn="ctr">
              <a:lnSpc>
                <a:spcPts val="2274"/>
              </a:lnSpc>
              <a:spcBef>
                <a:spcPct val="0"/>
              </a:spcBef>
            </a:pPr>
            <a:r>
              <a:rPr lang="en-US" sz="2207" spc="110">
                <a:solidFill>
                  <a:srgbClr val="301906"/>
                </a:solidFill>
                <a:latin typeface="League Spartan"/>
              </a:rPr>
              <a:t>Preprocessing</a:t>
            </a:r>
          </a:p>
        </p:txBody>
      </p:sp>
      <p:sp>
        <p:nvSpPr>
          <p:cNvPr id="35" name="TextBox 35"/>
          <p:cNvSpPr txBox="1"/>
          <p:nvPr/>
        </p:nvSpPr>
        <p:spPr>
          <a:xfrm>
            <a:off x="8362725" y="7364643"/>
            <a:ext cx="4304508" cy="366141"/>
          </a:xfrm>
          <a:prstGeom prst="rect">
            <a:avLst/>
          </a:prstGeom>
        </p:spPr>
        <p:txBody>
          <a:bodyPr lIns="0" tIns="0" rIns="0" bIns="0" rtlCol="0" anchor="t">
            <a:spAutoFit/>
          </a:bodyPr>
          <a:lstStyle/>
          <a:p>
            <a:pPr marL="0" lvl="0" indent="0" algn="ctr">
              <a:lnSpc>
                <a:spcPts val="2472"/>
              </a:lnSpc>
              <a:spcBef>
                <a:spcPct val="0"/>
              </a:spcBef>
            </a:pPr>
            <a:r>
              <a:rPr lang="en-US" sz="2400" spc="120">
                <a:solidFill>
                  <a:srgbClr val="301906"/>
                </a:solidFill>
                <a:latin typeface="Kollektif Bold"/>
              </a:rPr>
              <a:t>Model Creation</a:t>
            </a:r>
          </a:p>
        </p:txBody>
      </p:sp>
      <p:sp>
        <p:nvSpPr>
          <p:cNvPr id="36" name="TextBox 36"/>
          <p:cNvSpPr txBox="1"/>
          <p:nvPr/>
        </p:nvSpPr>
        <p:spPr>
          <a:xfrm>
            <a:off x="1028700" y="1522535"/>
            <a:ext cx="3662855" cy="1993301"/>
          </a:xfrm>
          <a:prstGeom prst="rect">
            <a:avLst/>
          </a:prstGeom>
        </p:spPr>
        <p:txBody>
          <a:bodyPr lIns="0" tIns="0" rIns="0" bIns="0" rtlCol="0" anchor="t">
            <a:spAutoFit/>
          </a:bodyPr>
          <a:lstStyle/>
          <a:p>
            <a:pPr algn="just">
              <a:lnSpc>
                <a:spcPts val="3076"/>
              </a:lnSpc>
            </a:pPr>
            <a:r>
              <a:rPr lang="en-US" sz="2330">
                <a:solidFill>
                  <a:srgbClr val="301906"/>
                </a:solidFill>
                <a:latin typeface="Kollektif"/>
              </a:rPr>
              <a:t>The data gathering part involves fetching historical stock price data from Yahoo Finance using the yfinance library. </a:t>
            </a:r>
          </a:p>
        </p:txBody>
      </p:sp>
      <p:sp>
        <p:nvSpPr>
          <p:cNvPr id="37" name="TextBox 37"/>
          <p:cNvSpPr txBox="1"/>
          <p:nvPr/>
        </p:nvSpPr>
        <p:spPr>
          <a:xfrm>
            <a:off x="3534538" y="7890636"/>
            <a:ext cx="3728316" cy="1890050"/>
          </a:xfrm>
          <a:prstGeom prst="rect">
            <a:avLst/>
          </a:prstGeom>
        </p:spPr>
        <p:txBody>
          <a:bodyPr lIns="0" tIns="0" rIns="0" bIns="0" rtlCol="0" anchor="t">
            <a:spAutoFit/>
          </a:bodyPr>
          <a:lstStyle/>
          <a:p>
            <a:pPr algn="just">
              <a:lnSpc>
                <a:spcPts val="2944"/>
              </a:lnSpc>
            </a:pPr>
            <a:r>
              <a:rPr lang="en-US" sz="2230">
                <a:solidFill>
                  <a:srgbClr val="301906"/>
                </a:solidFill>
                <a:latin typeface="Kollektif"/>
              </a:rPr>
              <a:t>Drop missing values, split data into training and testing sets, and scale features between 0 and 1 using MinMaxScaler.</a:t>
            </a:r>
          </a:p>
        </p:txBody>
      </p:sp>
      <p:sp>
        <p:nvSpPr>
          <p:cNvPr id="38" name="TextBox 38"/>
          <p:cNvSpPr txBox="1"/>
          <p:nvPr/>
        </p:nvSpPr>
        <p:spPr>
          <a:xfrm>
            <a:off x="8694627" y="7824893"/>
            <a:ext cx="3453534" cy="1890050"/>
          </a:xfrm>
          <a:prstGeom prst="rect">
            <a:avLst/>
          </a:prstGeom>
        </p:spPr>
        <p:txBody>
          <a:bodyPr lIns="0" tIns="0" rIns="0" bIns="0" rtlCol="0" anchor="t">
            <a:spAutoFit/>
          </a:bodyPr>
          <a:lstStyle/>
          <a:p>
            <a:pPr algn="just">
              <a:lnSpc>
                <a:spcPts val="2944"/>
              </a:lnSpc>
            </a:pPr>
            <a:r>
              <a:rPr lang="en-US" sz="2230">
                <a:solidFill>
                  <a:srgbClr val="301906"/>
                </a:solidFill>
                <a:latin typeface="Kollektif"/>
              </a:rPr>
              <a:t>Using LSTM-based neural network with dropout regularization, compile with Adam optimizer, and train on training data.</a:t>
            </a:r>
          </a:p>
        </p:txBody>
      </p:sp>
      <p:sp>
        <p:nvSpPr>
          <p:cNvPr id="39" name="TextBox 39"/>
          <p:cNvSpPr txBox="1"/>
          <p:nvPr/>
        </p:nvSpPr>
        <p:spPr>
          <a:xfrm>
            <a:off x="14387584" y="8155932"/>
            <a:ext cx="3161579" cy="1206292"/>
          </a:xfrm>
          <a:prstGeom prst="rect">
            <a:avLst/>
          </a:prstGeom>
        </p:spPr>
        <p:txBody>
          <a:bodyPr lIns="0" tIns="0" rIns="0" bIns="0" rtlCol="0" anchor="t">
            <a:spAutoFit/>
          </a:bodyPr>
          <a:lstStyle/>
          <a:p>
            <a:pPr algn="ctr">
              <a:lnSpc>
                <a:spcPts val="3076"/>
              </a:lnSpc>
            </a:pPr>
            <a:r>
              <a:rPr lang="en-US" sz="2330">
                <a:solidFill>
                  <a:srgbClr val="301906"/>
                </a:solidFill>
                <a:latin typeface="Kollektif"/>
              </a:rPr>
              <a:t>Using streamlit framework the predictor is displayed</a:t>
            </a:r>
          </a:p>
        </p:txBody>
      </p:sp>
      <p:sp>
        <p:nvSpPr>
          <p:cNvPr id="40" name="AutoShape 40"/>
          <p:cNvSpPr/>
          <p:nvPr/>
        </p:nvSpPr>
        <p:spPr>
          <a:xfrm>
            <a:off x="5315968" y="6589948"/>
            <a:ext cx="0" cy="557694"/>
          </a:xfrm>
          <a:prstGeom prst="line">
            <a:avLst/>
          </a:prstGeom>
          <a:ln w="38100" cap="rnd">
            <a:solidFill>
              <a:srgbClr val="301906"/>
            </a:solidFill>
            <a:prstDash val="solid"/>
            <a:headEnd type="none" w="sm" len="sm"/>
            <a:tailEnd type="oval" w="lg" len="lg"/>
          </a:ln>
        </p:spPr>
      </p:sp>
      <p:sp>
        <p:nvSpPr>
          <p:cNvPr id="41" name="TextBox 41"/>
          <p:cNvSpPr txBox="1"/>
          <p:nvPr/>
        </p:nvSpPr>
        <p:spPr>
          <a:xfrm>
            <a:off x="6342184" y="2753728"/>
            <a:ext cx="2958049" cy="1254304"/>
          </a:xfrm>
          <a:prstGeom prst="rect">
            <a:avLst/>
          </a:prstGeom>
        </p:spPr>
        <p:txBody>
          <a:bodyPr lIns="0" tIns="0" rIns="0" bIns="0" rtlCol="0" anchor="t">
            <a:spAutoFit/>
          </a:bodyPr>
          <a:lstStyle/>
          <a:p>
            <a:pPr algn="ctr">
              <a:lnSpc>
                <a:spcPts val="2457"/>
              </a:lnSpc>
            </a:pPr>
            <a:r>
              <a:rPr lang="en-US" sz="2386" spc="119">
                <a:solidFill>
                  <a:srgbClr val="301906"/>
                </a:solidFill>
                <a:latin typeface="Kollektif Bold"/>
              </a:rPr>
              <a:t>Data Visualization</a:t>
            </a:r>
          </a:p>
          <a:p>
            <a:pPr algn="ctr">
              <a:lnSpc>
                <a:spcPts val="2457"/>
              </a:lnSpc>
            </a:pPr>
            <a:r>
              <a:rPr lang="en-US" sz="2386" spc="119">
                <a:solidFill>
                  <a:srgbClr val="301906"/>
                </a:solidFill>
                <a:latin typeface="Kollektif Bold"/>
              </a:rPr>
              <a:t>&amp;</a:t>
            </a:r>
          </a:p>
          <a:p>
            <a:pPr marL="0" lvl="0" indent="0" algn="ctr">
              <a:lnSpc>
                <a:spcPts val="2457"/>
              </a:lnSpc>
              <a:spcBef>
                <a:spcPct val="0"/>
              </a:spcBef>
            </a:pPr>
            <a:r>
              <a:rPr lang="en-US" sz="2386" spc="119">
                <a:solidFill>
                  <a:srgbClr val="301906"/>
                </a:solidFill>
                <a:latin typeface="Kollektif Bold"/>
              </a:rPr>
              <a:t>Moving Average Calculation</a:t>
            </a:r>
          </a:p>
        </p:txBody>
      </p:sp>
      <p:sp>
        <p:nvSpPr>
          <p:cNvPr id="42" name="TextBox 42"/>
          <p:cNvSpPr txBox="1"/>
          <p:nvPr/>
        </p:nvSpPr>
        <p:spPr>
          <a:xfrm>
            <a:off x="11607689" y="2973696"/>
            <a:ext cx="2307047" cy="1014489"/>
          </a:xfrm>
          <a:prstGeom prst="rect">
            <a:avLst/>
          </a:prstGeom>
        </p:spPr>
        <p:txBody>
          <a:bodyPr lIns="0" tIns="0" rIns="0" bIns="0" rtlCol="0" anchor="t">
            <a:spAutoFit/>
          </a:bodyPr>
          <a:lstStyle/>
          <a:p>
            <a:pPr marL="0" lvl="0" indent="0" algn="ctr">
              <a:lnSpc>
                <a:spcPts val="2502"/>
              </a:lnSpc>
              <a:spcBef>
                <a:spcPct val="0"/>
              </a:spcBef>
            </a:pPr>
            <a:r>
              <a:rPr lang="en-US" sz="2429" spc="121">
                <a:solidFill>
                  <a:srgbClr val="301906"/>
                </a:solidFill>
                <a:latin typeface="Kollektif Bold"/>
              </a:rPr>
              <a:t>Visualization of Predicted Result</a:t>
            </a:r>
          </a:p>
        </p:txBody>
      </p:sp>
      <p:sp>
        <p:nvSpPr>
          <p:cNvPr id="43" name="TextBox 43"/>
          <p:cNvSpPr txBox="1"/>
          <p:nvPr/>
        </p:nvSpPr>
        <p:spPr>
          <a:xfrm>
            <a:off x="13968785" y="7223842"/>
            <a:ext cx="3852693" cy="863227"/>
          </a:xfrm>
          <a:prstGeom prst="rect">
            <a:avLst/>
          </a:prstGeom>
        </p:spPr>
        <p:txBody>
          <a:bodyPr lIns="0" tIns="0" rIns="0" bIns="0" rtlCol="0" anchor="t">
            <a:spAutoFit/>
          </a:bodyPr>
          <a:lstStyle/>
          <a:p>
            <a:pPr marL="0" lvl="0" indent="0" algn="ctr">
              <a:lnSpc>
                <a:spcPts val="3201"/>
              </a:lnSpc>
              <a:spcBef>
                <a:spcPct val="0"/>
              </a:spcBef>
            </a:pPr>
            <a:r>
              <a:rPr lang="en-US" sz="3107" spc="155">
                <a:solidFill>
                  <a:srgbClr val="301906"/>
                </a:solidFill>
                <a:latin typeface="Kollektif Bold"/>
              </a:rPr>
              <a:t>Result Web App Interface</a:t>
            </a:r>
          </a:p>
        </p:txBody>
      </p:sp>
      <p:grpSp>
        <p:nvGrpSpPr>
          <p:cNvPr id="44" name="Group 44"/>
          <p:cNvGrpSpPr>
            <a:grpSpLocks noChangeAspect="1"/>
          </p:cNvGrpSpPr>
          <p:nvPr/>
        </p:nvGrpSpPr>
        <p:grpSpPr>
          <a:xfrm>
            <a:off x="14762115" y="4743064"/>
            <a:ext cx="1865230" cy="1865230"/>
            <a:chOff x="0" y="0"/>
            <a:chExt cx="495300" cy="495300"/>
          </a:xfrm>
        </p:grpSpPr>
        <p:sp>
          <p:nvSpPr>
            <p:cNvPr id="45" name="Freeform 4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841700"/>
            </a:solidFill>
          </p:spPr>
        </p:sp>
        <p:sp>
          <p:nvSpPr>
            <p:cNvPr id="46" name="Freeform 4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47" name="TextBox 47"/>
          <p:cNvSpPr txBox="1"/>
          <p:nvPr/>
        </p:nvSpPr>
        <p:spPr>
          <a:xfrm>
            <a:off x="15162180" y="5286838"/>
            <a:ext cx="1116710" cy="710892"/>
          </a:xfrm>
          <a:prstGeom prst="rect">
            <a:avLst/>
          </a:prstGeom>
        </p:spPr>
        <p:txBody>
          <a:bodyPr lIns="0" tIns="0" rIns="0" bIns="0" rtlCol="0" anchor="t">
            <a:spAutoFit/>
          </a:bodyPr>
          <a:lstStyle/>
          <a:p>
            <a:pPr marL="0" lvl="0" indent="0" algn="ctr">
              <a:lnSpc>
                <a:spcPts val="4954"/>
              </a:lnSpc>
              <a:spcBef>
                <a:spcPct val="0"/>
              </a:spcBef>
            </a:pPr>
            <a:r>
              <a:rPr lang="en-US" sz="4308" u="none">
                <a:solidFill>
                  <a:srgbClr val="C83E21"/>
                </a:solidFill>
                <a:latin typeface="Kollektif Bold"/>
              </a:rPr>
              <a:t>06.</a:t>
            </a:r>
          </a:p>
        </p:txBody>
      </p:sp>
      <p:sp>
        <p:nvSpPr>
          <p:cNvPr id="48" name="AutoShape 48"/>
          <p:cNvSpPr/>
          <p:nvPr/>
        </p:nvSpPr>
        <p:spPr>
          <a:xfrm>
            <a:off x="7855256" y="4202974"/>
            <a:ext cx="0" cy="627830"/>
          </a:xfrm>
          <a:prstGeom prst="line">
            <a:avLst/>
          </a:prstGeom>
          <a:ln w="38100" cap="rnd">
            <a:solidFill>
              <a:srgbClr val="301906"/>
            </a:solidFill>
            <a:prstDash val="solid"/>
            <a:headEnd type="oval" w="lg" len="lg"/>
            <a:tailEnd type="none" w="sm" len="sm"/>
          </a:ln>
        </p:spPr>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2542571" y="7776595"/>
            <a:ext cx="11731858" cy="6046795"/>
          </a:xfrm>
          <a:custGeom>
            <a:avLst/>
            <a:gdLst/>
            <a:ahLst/>
            <a:cxnLst/>
            <a:rect l="l" t="t" r="r" b="b"/>
            <a:pathLst>
              <a:path w="11731858" h="6046795">
                <a:moveTo>
                  <a:pt x="0" y="6046795"/>
                </a:moveTo>
                <a:lnTo>
                  <a:pt x="11731858" y="6046795"/>
                </a:lnTo>
                <a:lnTo>
                  <a:pt x="11731858" y="0"/>
                </a:lnTo>
                <a:lnTo>
                  <a:pt x="0" y="0"/>
                </a:lnTo>
                <a:lnTo>
                  <a:pt x="0" y="604679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4080633" y="-279805"/>
            <a:ext cx="7520469" cy="5245527"/>
          </a:xfrm>
          <a:custGeom>
            <a:avLst/>
            <a:gdLst/>
            <a:ahLst/>
            <a:cxnLst/>
            <a:rect l="l" t="t" r="r" b="b"/>
            <a:pathLst>
              <a:path w="7520469" h="5245527">
                <a:moveTo>
                  <a:pt x="0" y="5245528"/>
                </a:moveTo>
                <a:lnTo>
                  <a:pt x="7520469" y="5245528"/>
                </a:lnTo>
                <a:lnTo>
                  <a:pt x="7520469" y="0"/>
                </a:lnTo>
                <a:lnTo>
                  <a:pt x="0" y="0"/>
                </a:lnTo>
                <a:lnTo>
                  <a:pt x="0" y="524552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443856" y="7368462"/>
            <a:ext cx="2844144" cy="2648609"/>
          </a:xfrm>
          <a:custGeom>
            <a:avLst/>
            <a:gdLst/>
            <a:ahLst/>
            <a:cxnLst/>
            <a:rect l="l" t="t" r="r" b="b"/>
            <a:pathLst>
              <a:path w="2844144" h="2648609">
                <a:moveTo>
                  <a:pt x="0" y="0"/>
                </a:moveTo>
                <a:lnTo>
                  <a:pt x="2844144" y="0"/>
                </a:lnTo>
                <a:lnTo>
                  <a:pt x="2844144" y="2648610"/>
                </a:lnTo>
                <a:lnTo>
                  <a:pt x="0" y="2648610"/>
                </a:lnTo>
                <a:lnTo>
                  <a:pt x="0" y="0"/>
                </a:lnTo>
                <a:close/>
              </a:path>
            </a:pathLst>
          </a:custGeom>
          <a:blipFill>
            <a:blip r:embed="rId6"/>
            <a:stretch>
              <a:fillRect/>
            </a:stretch>
          </a:blipFill>
        </p:spPr>
      </p:sp>
      <p:sp>
        <p:nvSpPr>
          <p:cNvPr id="5" name="Freeform 5"/>
          <p:cNvSpPr/>
          <p:nvPr/>
        </p:nvSpPr>
        <p:spPr>
          <a:xfrm>
            <a:off x="811182" y="4049580"/>
            <a:ext cx="6583273" cy="5742313"/>
          </a:xfrm>
          <a:custGeom>
            <a:avLst/>
            <a:gdLst/>
            <a:ahLst/>
            <a:cxnLst/>
            <a:rect l="l" t="t" r="r" b="b"/>
            <a:pathLst>
              <a:path w="6583273" h="5742313">
                <a:moveTo>
                  <a:pt x="0" y="0"/>
                </a:moveTo>
                <a:lnTo>
                  <a:pt x="6583273" y="0"/>
                </a:lnTo>
                <a:lnTo>
                  <a:pt x="6583273" y="5742313"/>
                </a:lnTo>
                <a:lnTo>
                  <a:pt x="0" y="5742313"/>
                </a:lnTo>
                <a:lnTo>
                  <a:pt x="0" y="0"/>
                </a:lnTo>
                <a:close/>
              </a:path>
            </a:pathLst>
          </a:custGeom>
          <a:blipFill>
            <a:blip r:embed="rId7"/>
            <a:stretch>
              <a:fillRect/>
            </a:stretch>
          </a:blipFill>
        </p:spPr>
      </p:sp>
      <p:sp>
        <p:nvSpPr>
          <p:cNvPr id="6" name="Freeform 6"/>
          <p:cNvSpPr/>
          <p:nvPr/>
        </p:nvSpPr>
        <p:spPr>
          <a:xfrm>
            <a:off x="9326678" y="2633829"/>
            <a:ext cx="7264959" cy="6624471"/>
          </a:xfrm>
          <a:custGeom>
            <a:avLst/>
            <a:gdLst/>
            <a:ahLst/>
            <a:cxnLst/>
            <a:rect l="l" t="t" r="r" b="b"/>
            <a:pathLst>
              <a:path w="7264959" h="6624471">
                <a:moveTo>
                  <a:pt x="0" y="0"/>
                </a:moveTo>
                <a:lnTo>
                  <a:pt x="7264958" y="0"/>
                </a:lnTo>
                <a:lnTo>
                  <a:pt x="7264958" y="6624471"/>
                </a:lnTo>
                <a:lnTo>
                  <a:pt x="0" y="6624471"/>
                </a:lnTo>
                <a:lnTo>
                  <a:pt x="0" y="0"/>
                </a:lnTo>
                <a:close/>
              </a:path>
            </a:pathLst>
          </a:custGeom>
          <a:blipFill>
            <a:blip r:embed="rId8"/>
            <a:stretch>
              <a:fillRect/>
            </a:stretch>
          </a:blipFill>
        </p:spPr>
      </p:sp>
      <p:sp>
        <p:nvSpPr>
          <p:cNvPr id="7" name="TextBox 7"/>
          <p:cNvSpPr txBox="1"/>
          <p:nvPr/>
        </p:nvSpPr>
        <p:spPr>
          <a:xfrm>
            <a:off x="4102819" y="591269"/>
            <a:ext cx="9478041" cy="693309"/>
          </a:xfrm>
          <a:prstGeom prst="rect">
            <a:avLst/>
          </a:prstGeom>
        </p:spPr>
        <p:txBody>
          <a:bodyPr lIns="0" tIns="0" rIns="0" bIns="0" rtlCol="0" anchor="t">
            <a:spAutoFit/>
          </a:bodyPr>
          <a:lstStyle/>
          <a:p>
            <a:pPr algn="ctr">
              <a:lnSpc>
                <a:spcPts val="5050"/>
              </a:lnSpc>
            </a:pPr>
            <a:r>
              <a:rPr lang="en-US" sz="5611" spc="56">
                <a:solidFill>
                  <a:srgbClr val="6B66C5"/>
                </a:solidFill>
                <a:latin typeface="Bebas Neue Cyrillic"/>
              </a:rPr>
              <a:t>Data Visualization &amp; Moving Average </a:t>
            </a:r>
          </a:p>
        </p:txBody>
      </p:sp>
      <p:sp>
        <p:nvSpPr>
          <p:cNvPr id="8" name="TextBox 8"/>
          <p:cNvSpPr txBox="1"/>
          <p:nvPr/>
        </p:nvSpPr>
        <p:spPr>
          <a:xfrm>
            <a:off x="686409" y="1575009"/>
            <a:ext cx="7760432" cy="2107941"/>
          </a:xfrm>
          <a:prstGeom prst="rect">
            <a:avLst/>
          </a:prstGeom>
        </p:spPr>
        <p:txBody>
          <a:bodyPr lIns="0" tIns="0" rIns="0" bIns="0" rtlCol="0" anchor="t">
            <a:spAutoFit/>
          </a:bodyPr>
          <a:lstStyle/>
          <a:p>
            <a:pPr algn="just">
              <a:lnSpc>
                <a:spcPts val="3382"/>
              </a:lnSpc>
              <a:spcBef>
                <a:spcPct val="0"/>
              </a:spcBef>
            </a:pPr>
            <a:r>
              <a:rPr lang="en-US" sz="2088">
                <a:solidFill>
                  <a:srgbClr val="5E17EB"/>
                </a:solidFill>
                <a:latin typeface="Canva Sans Bold Italics"/>
              </a:rPr>
              <a:t>A moving average in the context of stocks refers to a technical analysis tool used by investors and traders to smooth out price data over a specified period, typically by calculating the average price of a security over a set number of days. </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C48B2"/>
        </a:solidFill>
        <a:effectLst/>
      </p:bgPr>
    </p:bg>
    <p:spTree>
      <p:nvGrpSpPr>
        <p:cNvPr id="1" name=""/>
        <p:cNvGrpSpPr/>
        <p:nvPr/>
      </p:nvGrpSpPr>
      <p:grpSpPr>
        <a:xfrm>
          <a:off x="0" y="0"/>
          <a:ext cx="0" cy="0"/>
          <a:chOff x="0" y="0"/>
          <a:chExt cx="0" cy="0"/>
        </a:xfrm>
      </p:grpSpPr>
      <p:grpSp>
        <p:nvGrpSpPr>
          <p:cNvPr id="2" name="Group 2"/>
          <p:cNvGrpSpPr/>
          <p:nvPr/>
        </p:nvGrpSpPr>
        <p:grpSpPr>
          <a:xfrm rot="-486778">
            <a:off x="-1095149" y="1407856"/>
            <a:ext cx="20478299" cy="7423765"/>
            <a:chOff x="0" y="0"/>
            <a:chExt cx="5393461" cy="1955230"/>
          </a:xfrm>
        </p:grpSpPr>
        <p:sp>
          <p:nvSpPr>
            <p:cNvPr id="3" name="Freeform 3"/>
            <p:cNvSpPr/>
            <p:nvPr/>
          </p:nvSpPr>
          <p:spPr>
            <a:xfrm>
              <a:off x="0" y="0"/>
              <a:ext cx="5393461" cy="1955230"/>
            </a:xfrm>
            <a:custGeom>
              <a:avLst/>
              <a:gdLst/>
              <a:ahLst/>
              <a:cxnLst/>
              <a:rect l="l" t="t" r="r" b="b"/>
              <a:pathLst>
                <a:path w="5393461" h="1955230">
                  <a:moveTo>
                    <a:pt x="0" y="0"/>
                  </a:moveTo>
                  <a:lnTo>
                    <a:pt x="5393461" y="0"/>
                  </a:lnTo>
                  <a:lnTo>
                    <a:pt x="5393461" y="1955230"/>
                  </a:lnTo>
                  <a:lnTo>
                    <a:pt x="0" y="1955230"/>
                  </a:lnTo>
                  <a:close/>
                </a:path>
              </a:pathLst>
            </a:custGeom>
            <a:solidFill>
              <a:srgbClr val="6B66C5">
                <a:alpha val="29804"/>
              </a:srgbClr>
            </a:solidFill>
          </p:spPr>
        </p:sp>
        <p:sp>
          <p:nvSpPr>
            <p:cNvPr id="4" name="TextBox 4"/>
            <p:cNvSpPr txBox="1"/>
            <p:nvPr/>
          </p:nvSpPr>
          <p:spPr>
            <a:xfrm>
              <a:off x="0" y="-47625"/>
              <a:ext cx="5393461" cy="2002855"/>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083469" y="5143500"/>
            <a:ext cx="12695305" cy="5945635"/>
          </a:xfrm>
          <a:custGeom>
            <a:avLst/>
            <a:gdLst/>
            <a:ahLst/>
            <a:cxnLst/>
            <a:rect l="l" t="t" r="r" b="b"/>
            <a:pathLst>
              <a:path w="12695305" h="5945635">
                <a:moveTo>
                  <a:pt x="0" y="0"/>
                </a:moveTo>
                <a:lnTo>
                  <a:pt x="12695306" y="0"/>
                </a:lnTo>
                <a:lnTo>
                  <a:pt x="12695306" y="5945635"/>
                </a:lnTo>
                <a:lnTo>
                  <a:pt x="0" y="59456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15835238" y="701517"/>
            <a:ext cx="654365" cy="654365"/>
          </a:xfrm>
          <a:custGeom>
            <a:avLst/>
            <a:gdLst/>
            <a:ahLst/>
            <a:cxnLst/>
            <a:rect l="l" t="t" r="r" b="b"/>
            <a:pathLst>
              <a:path w="654365" h="654365">
                <a:moveTo>
                  <a:pt x="0" y="0"/>
                </a:moveTo>
                <a:lnTo>
                  <a:pt x="654365" y="0"/>
                </a:lnTo>
                <a:lnTo>
                  <a:pt x="654365" y="654366"/>
                </a:lnTo>
                <a:lnTo>
                  <a:pt x="0" y="654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848848" y="3537378"/>
            <a:ext cx="673897" cy="673897"/>
          </a:xfrm>
          <a:custGeom>
            <a:avLst/>
            <a:gdLst/>
            <a:ahLst/>
            <a:cxnLst/>
            <a:rect l="l" t="t" r="r" b="b"/>
            <a:pathLst>
              <a:path w="673897" h="673897">
                <a:moveTo>
                  <a:pt x="0" y="0"/>
                </a:moveTo>
                <a:lnTo>
                  <a:pt x="673897" y="0"/>
                </a:lnTo>
                <a:lnTo>
                  <a:pt x="673897" y="673897"/>
                </a:lnTo>
                <a:lnTo>
                  <a:pt x="0" y="6738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778298" y="5076202"/>
            <a:ext cx="8591336" cy="4521445"/>
            <a:chOff x="0" y="0"/>
            <a:chExt cx="1544426" cy="812800"/>
          </a:xfrm>
        </p:grpSpPr>
        <p:sp>
          <p:nvSpPr>
            <p:cNvPr id="9" name="Freeform 9"/>
            <p:cNvSpPr/>
            <p:nvPr/>
          </p:nvSpPr>
          <p:spPr>
            <a:xfrm>
              <a:off x="0" y="0"/>
              <a:ext cx="1544426" cy="812800"/>
            </a:xfrm>
            <a:custGeom>
              <a:avLst/>
              <a:gdLst/>
              <a:ahLst/>
              <a:cxnLst/>
              <a:rect l="l" t="t" r="r" b="b"/>
              <a:pathLst>
                <a:path w="1544426" h="812800">
                  <a:moveTo>
                    <a:pt x="20726" y="0"/>
                  </a:moveTo>
                  <a:lnTo>
                    <a:pt x="1523700" y="0"/>
                  </a:lnTo>
                  <a:cubicBezTo>
                    <a:pt x="1535147" y="0"/>
                    <a:pt x="1544426" y="9279"/>
                    <a:pt x="1544426" y="20726"/>
                  </a:cubicBezTo>
                  <a:lnTo>
                    <a:pt x="1544426" y="792074"/>
                  </a:lnTo>
                  <a:cubicBezTo>
                    <a:pt x="1544426" y="803521"/>
                    <a:pt x="1535147" y="812800"/>
                    <a:pt x="1523700" y="812800"/>
                  </a:cubicBezTo>
                  <a:lnTo>
                    <a:pt x="20726" y="812800"/>
                  </a:lnTo>
                  <a:cubicBezTo>
                    <a:pt x="9279" y="812800"/>
                    <a:pt x="0" y="803521"/>
                    <a:pt x="0" y="792074"/>
                  </a:cubicBezTo>
                  <a:lnTo>
                    <a:pt x="0" y="20726"/>
                  </a:lnTo>
                  <a:cubicBezTo>
                    <a:pt x="0" y="9279"/>
                    <a:pt x="9279" y="0"/>
                    <a:pt x="20726" y="0"/>
                  </a:cubicBezTo>
                  <a:close/>
                </a:path>
              </a:pathLst>
            </a:custGeom>
            <a:blipFill>
              <a:blip r:embed="rId8"/>
              <a:stretch>
                <a:fillRect t="-31" b="-31"/>
              </a:stretch>
            </a:blipFill>
          </p:spPr>
        </p:sp>
      </p:grpSp>
      <p:sp>
        <p:nvSpPr>
          <p:cNvPr id="10" name="TextBox 10"/>
          <p:cNvSpPr txBox="1"/>
          <p:nvPr/>
        </p:nvSpPr>
        <p:spPr>
          <a:xfrm>
            <a:off x="1028700" y="571498"/>
            <a:ext cx="9098961" cy="1181104"/>
          </a:xfrm>
          <a:prstGeom prst="rect">
            <a:avLst/>
          </a:prstGeom>
        </p:spPr>
        <p:txBody>
          <a:bodyPr lIns="0" tIns="0" rIns="0" bIns="0" rtlCol="0" anchor="t">
            <a:spAutoFit/>
          </a:bodyPr>
          <a:lstStyle/>
          <a:p>
            <a:pPr>
              <a:lnSpc>
                <a:spcPts val="8550"/>
              </a:lnSpc>
            </a:pPr>
            <a:r>
              <a:rPr lang="en-US" sz="9500" spc="95">
                <a:solidFill>
                  <a:srgbClr val="FFB500"/>
                </a:solidFill>
                <a:latin typeface="Bebas Neue Cyrillic"/>
              </a:rPr>
              <a:t>model creation</a:t>
            </a:r>
          </a:p>
        </p:txBody>
      </p:sp>
      <p:grpSp>
        <p:nvGrpSpPr>
          <p:cNvPr id="11" name="Group 11"/>
          <p:cNvGrpSpPr/>
          <p:nvPr/>
        </p:nvGrpSpPr>
        <p:grpSpPr>
          <a:xfrm>
            <a:off x="11206149" y="3876725"/>
            <a:ext cx="6053151" cy="5720922"/>
            <a:chOff x="0" y="0"/>
            <a:chExt cx="937791" cy="886320"/>
          </a:xfrm>
        </p:grpSpPr>
        <p:sp>
          <p:nvSpPr>
            <p:cNvPr id="12" name="Freeform 12"/>
            <p:cNvSpPr/>
            <p:nvPr/>
          </p:nvSpPr>
          <p:spPr>
            <a:xfrm>
              <a:off x="0" y="0"/>
              <a:ext cx="937791" cy="886321"/>
            </a:xfrm>
            <a:custGeom>
              <a:avLst/>
              <a:gdLst/>
              <a:ahLst/>
              <a:cxnLst/>
              <a:rect l="l" t="t" r="r" b="b"/>
              <a:pathLst>
                <a:path w="937791" h="886321">
                  <a:moveTo>
                    <a:pt x="29417" y="0"/>
                  </a:moveTo>
                  <a:lnTo>
                    <a:pt x="908375" y="0"/>
                  </a:lnTo>
                  <a:cubicBezTo>
                    <a:pt x="924621" y="0"/>
                    <a:pt x="937791" y="13170"/>
                    <a:pt x="937791" y="29417"/>
                  </a:cubicBezTo>
                  <a:lnTo>
                    <a:pt x="937791" y="856904"/>
                  </a:lnTo>
                  <a:cubicBezTo>
                    <a:pt x="937791" y="873150"/>
                    <a:pt x="924621" y="886321"/>
                    <a:pt x="908375" y="886321"/>
                  </a:cubicBezTo>
                  <a:lnTo>
                    <a:pt x="29417" y="886321"/>
                  </a:lnTo>
                  <a:cubicBezTo>
                    <a:pt x="21615" y="886321"/>
                    <a:pt x="14133" y="883221"/>
                    <a:pt x="8616" y="877705"/>
                  </a:cubicBezTo>
                  <a:cubicBezTo>
                    <a:pt x="3099" y="872188"/>
                    <a:pt x="0" y="864706"/>
                    <a:pt x="0" y="856904"/>
                  </a:cubicBezTo>
                  <a:lnTo>
                    <a:pt x="0" y="29417"/>
                  </a:lnTo>
                  <a:cubicBezTo>
                    <a:pt x="0" y="13170"/>
                    <a:pt x="13170" y="0"/>
                    <a:pt x="29417" y="0"/>
                  </a:cubicBezTo>
                  <a:close/>
                </a:path>
              </a:pathLst>
            </a:custGeom>
            <a:blipFill>
              <a:blip r:embed="rId9"/>
              <a:stretch>
                <a:fillRect r="-62980"/>
              </a:stretch>
            </a:blipFill>
          </p:spPr>
        </p:sp>
      </p:grpSp>
      <p:sp>
        <p:nvSpPr>
          <p:cNvPr id="13" name="TextBox 13"/>
          <p:cNvSpPr txBox="1"/>
          <p:nvPr/>
        </p:nvSpPr>
        <p:spPr>
          <a:xfrm>
            <a:off x="778298" y="1978803"/>
            <a:ext cx="9599764" cy="2773549"/>
          </a:xfrm>
          <a:prstGeom prst="rect">
            <a:avLst/>
          </a:prstGeom>
        </p:spPr>
        <p:txBody>
          <a:bodyPr lIns="0" tIns="0" rIns="0" bIns="0" rtlCol="0" anchor="t">
            <a:spAutoFit/>
          </a:bodyPr>
          <a:lstStyle/>
          <a:p>
            <a:pPr algn="just">
              <a:lnSpc>
                <a:spcPts val="3706"/>
              </a:lnSpc>
              <a:spcBef>
                <a:spcPct val="0"/>
              </a:spcBef>
            </a:pPr>
            <a:r>
              <a:rPr lang="en-US" sz="2288">
                <a:solidFill>
                  <a:srgbClr val="FFFEF3"/>
                </a:solidFill>
                <a:latin typeface="League Spartan"/>
              </a:rPr>
              <a:t>Our LSTM-based model employs dropout regularization and multi-layered architecture to forecast stock prices using historical data. Trained with Adam optimizer, it captures sequential dependencies, ensuring scalability and accurate predictions, aiding investors, traders, and analysts in decision-making processes for financial markets.</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382125" cy="10287000"/>
            <a:chOff x="0" y="0"/>
            <a:chExt cx="3173706" cy="3479800"/>
          </a:xfrm>
        </p:grpSpPr>
        <p:sp>
          <p:nvSpPr>
            <p:cNvPr id="3" name="Freeform 3"/>
            <p:cNvSpPr/>
            <p:nvPr/>
          </p:nvSpPr>
          <p:spPr>
            <a:xfrm>
              <a:off x="0" y="0"/>
              <a:ext cx="3173706" cy="3479800"/>
            </a:xfrm>
            <a:custGeom>
              <a:avLst/>
              <a:gdLst/>
              <a:ahLst/>
              <a:cxnLst/>
              <a:rect l="l" t="t" r="r" b="b"/>
              <a:pathLst>
                <a:path w="3173706" h="3479800">
                  <a:moveTo>
                    <a:pt x="0" y="0"/>
                  </a:moveTo>
                  <a:lnTo>
                    <a:pt x="3173706" y="0"/>
                  </a:lnTo>
                  <a:lnTo>
                    <a:pt x="3173706" y="3479800"/>
                  </a:lnTo>
                  <a:lnTo>
                    <a:pt x="0" y="3479800"/>
                  </a:lnTo>
                  <a:close/>
                </a:path>
              </a:pathLst>
            </a:custGeom>
            <a:solidFill>
              <a:srgbClr val="896CC9"/>
            </a:solidFill>
          </p:spPr>
        </p:sp>
      </p:grpSp>
      <p:sp>
        <p:nvSpPr>
          <p:cNvPr id="4" name="Freeform 4"/>
          <p:cNvSpPr/>
          <p:nvPr/>
        </p:nvSpPr>
        <p:spPr>
          <a:xfrm rot="-5400000" flipV="1">
            <a:off x="-3863306" y="1580181"/>
            <a:ext cx="13258862" cy="7126638"/>
          </a:xfrm>
          <a:custGeom>
            <a:avLst/>
            <a:gdLst/>
            <a:ahLst/>
            <a:cxnLst/>
            <a:rect l="l" t="t" r="r" b="b"/>
            <a:pathLst>
              <a:path w="13258862" h="7126638">
                <a:moveTo>
                  <a:pt x="0" y="7126638"/>
                </a:moveTo>
                <a:lnTo>
                  <a:pt x="13258862" y="7126638"/>
                </a:lnTo>
                <a:lnTo>
                  <a:pt x="13258862" y="0"/>
                </a:lnTo>
                <a:lnTo>
                  <a:pt x="0" y="0"/>
                </a:lnTo>
                <a:lnTo>
                  <a:pt x="0" y="712663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V="1">
            <a:off x="14252371" y="-273187"/>
            <a:ext cx="7520469" cy="5245527"/>
          </a:xfrm>
          <a:custGeom>
            <a:avLst/>
            <a:gdLst/>
            <a:ahLst/>
            <a:cxnLst/>
            <a:rect l="l" t="t" r="r" b="b"/>
            <a:pathLst>
              <a:path w="7520469" h="5245527">
                <a:moveTo>
                  <a:pt x="0" y="5245527"/>
                </a:moveTo>
                <a:lnTo>
                  <a:pt x="7520469" y="5245527"/>
                </a:lnTo>
                <a:lnTo>
                  <a:pt x="7520469" y="0"/>
                </a:lnTo>
                <a:lnTo>
                  <a:pt x="0" y="0"/>
                </a:lnTo>
                <a:lnTo>
                  <a:pt x="0" y="524552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828021" y="3649375"/>
            <a:ext cx="7983582" cy="3904591"/>
          </a:xfrm>
          <a:custGeom>
            <a:avLst/>
            <a:gdLst/>
            <a:ahLst/>
            <a:cxnLst/>
            <a:rect l="l" t="t" r="r" b="b"/>
            <a:pathLst>
              <a:path w="7983582" h="3904591">
                <a:moveTo>
                  <a:pt x="0" y="0"/>
                </a:moveTo>
                <a:lnTo>
                  <a:pt x="7983582" y="0"/>
                </a:lnTo>
                <a:lnTo>
                  <a:pt x="7983582" y="3904591"/>
                </a:lnTo>
                <a:lnTo>
                  <a:pt x="0" y="3904591"/>
                </a:lnTo>
                <a:lnTo>
                  <a:pt x="0" y="0"/>
                </a:lnTo>
                <a:close/>
              </a:path>
            </a:pathLst>
          </a:custGeom>
          <a:blipFill>
            <a:blip r:embed="rId6"/>
            <a:stretch>
              <a:fillRect t="-152" b="-152"/>
            </a:stretch>
          </a:blipFill>
        </p:spPr>
      </p:sp>
      <p:sp>
        <p:nvSpPr>
          <p:cNvPr id="7" name="Freeform 7"/>
          <p:cNvSpPr/>
          <p:nvPr/>
        </p:nvSpPr>
        <p:spPr>
          <a:xfrm>
            <a:off x="821153" y="3156517"/>
            <a:ext cx="7474860" cy="5704186"/>
          </a:xfrm>
          <a:custGeom>
            <a:avLst/>
            <a:gdLst/>
            <a:ahLst/>
            <a:cxnLst/>
            <a:rect l="l" t="t" r="r" b="b"/>
            <a:pathLst>
              <a:path w="7474860" h="5704186">
                <a:moveTo>
                  <a:pt x="0" y="0"/>
                </a:moveTo>
                <a:lnTo>
                  <a:pt x="7474860" y="0"/>
                </a:lnTo>
                <a:lnTo>
                  <a:pt x="7474860" y="5704186"/>
                </a:lnTo>
                <a:lnTo>
                  <a:pt x="0" y="5704186"/>
                </a:lnTo>
                <a:lnTo>
                  <a:pt x="0" y="0"/>
                </a:lnTo>
                <a:close/>
              </a:path>
            </a:pathLst>
          </a:custGeom>
          <a:blipFill>
            <a:blip r:embed="rId7"/>
            <a:stretch>
              <a:fillRect/>
            </a:stretch>
          </a:blipFill>
        </p:spPr>
      </p:sp>
      <p:sp>
        <p:nvSpPr>
          <p:cNvPr id="8" name="TextBox 8"/>
          <p:cNvSpPr txBox="1"/>
          <p:nvPr/>
        </p:nvSpPr>
        <p:spPr>
          <a:xfrm>
            <a:off x="4756836" y="676396"/>
            <a:ext cx="11246976" cy="920706"/>
          </a:xfrm>
          <a:prstGeom prst="rect">
            <a:avLst/>
          </a:prstGeom>
        </p:spPr>
        <p:txBody>
          <a:bodyPr lIns="0" tIns="0" rIns="0" bIns="0" rtlCol="0" anchor="t">
            <a:spAutoFit/>
          </a:bodyPr>
          <a:lstStyle/>
          <a:p>
            <a:pPr algn="ctr">
              <a:lnSpc>
                <a:spcPts val="7527"/>
              </a:lnSpc>
            </a:pPr>
            <a:r>
              <a:rPr lang="en-US" sz="5376" spc="688">
                <a:solidFill>
                  <a:srgbClr val="FFFFFF"/>
                </a:solidFill>
                <a:latin typeface="League Spartan"/>
              </a:rPr>
              <a:t>RESULT </a:t>
            </a:r>
            <a:r>
              <a:rPr lang="en-US" sz="5376" spc="688">
                <a:solidFill>
                  <a:srgbClr val="FFB500"/>
                </a:solidFill>
                <a:latin typeface="League Spartan"/>
              </a:rPr>
              <a:t>PREDICTION</a:t>
            </a:r>
          </a:p>
        </p:txBody>
      </p:sp>
      <p:sp>
        <p:nvSpPr>
          <p:cNvPr id="9" name="TextBox 9"/>
          <p:cNvSpPr txBox="1"/>
          <p:nvPr/>
        </p:nvSpPr>
        <p:spPr>
          <a:xfrm>
            <a:off x="10380324" y="2712950"/>
            <a:ext cx="6878976" cy="612707"/>
          </a:xfrm>
          <a:prstGeom prst="rect">
            <a:avLst/>
          </a:prstGeom>
        </p:spPr>
        <p:txBody>
          <a:bodyPr lIns="0" tIns="0" rIns="0" bIns="0" rtlCol="0" anchor="t">
            <a:spAutoFit/>
          </a:bodyPr>
          <a:lstStyle/>
          <a:p>
            <a:pPr algn="ctr">
              <a:lnSpc>
                <a:spcPts val="5078"/>
              </a:lnSpc>
            </a:pPr>
            <a:r>
              <a:rPr lang="en-US" sz="3627">
                <a:solidFill>
                  <a:srgbClr val="5E17EB"/>
                </a:solidFill>
                <a:latin typeface="League Spartan"/>
              </a:rPr>
              <a:t>FUTURE PRICE PREDICTION</a:t>
            </a:r>
          </a:p>
        </p:txBody>
      </p:sp>
      <p:sp>
        <p:nvSpPr>
          <p:cNvPr id="10" name="TextBox 10"/>
          <p:cNvSpPr txBox="1"/>
          <p:nvPr/>
        </p:nvSpPr>
        <p:spPr>
          <a:xfrm>
            <a:off x="0" y="2282902"/>
            <a:ext cx="8868871" cy="613409"/>
          </a:xfrm>
          <a:prstGeom prst="rect">
            <a:avLst/>
          </a:prstGeom>
        </p:spPr>
        <p:txBody>
          <a:bodyPr lIns="0" tIns="0" rIns="0" bIns="0" rtlCol="0" anchor="t">
            <a:spAutoFit/>
          </a:bodyPr>
          <a:lstStyle/>
          <a:p>
            <a:pPr algn="ctr">
              <a:lnSpc>
                <a:spcPts val="5040"/>
              </a:lnSpc>
            </a:pPr>
            <a:r>
              <a:rPr lang="en-US" sz="3600">
                <a:solidFill>
                  <a:srgbClr val="FFFEF3"/>
                </a:solidFill>
                <a:latin typeface="League Spartan"/>
              </a:rPr>
              <a:t>Predicted Price v/s Original Price</a:t>
            </a:r>
          </a:p>
        </p:txBody>
      </p:sp>
      <p:sp>
        <p:nvSpPr>
          <p:cNvPr id="11" name="TextBox 11"/>
          <p:cNvSpPr txBox="1"/>
          <p:nvPr/>
        </p:nvSpPr>
        <p:spPr>
          <a:xfrm>
            <a:off x="103254" y="9025659"/>
            <a:ext cx="8910658" cy="906649"/>
          </a:xfrm>
          <a:prstGeom prst="rect">
            <a:avLst/>
          </a:prstGeom>
        </p:spPr>
        <p:txBody>
          <a:bodyPr lIns="0" tIns="0" rIns="0" bIns="0" rtlCol="0" anchor="t">
            <a:spAutoFit/>
          </a:bodyPr>
          <a:lstStyle/>
          <a:p>
            <a:pPr algn="ctr">
              <a:lnSpc>
                <a:spcPts val="3706"/>
              </a:lnSpc>
              <a:spcBef>
                <a:spcPct val="0"/>
              </a:spcBef>
            </a:pPr>
            <a:r>
              <a:rPr lang="en-US" sz="2288">
                <a:solidFill>
                  <a:srgbClr val="FFFFFF"/>
                </a:solidFill>
                <a:latin typeface="Canva Sans Bold Italics"/>
              </a:rPr>
              <a:t>Graph of predicted price vs original price of last 100 days data</a:t>
            </a:r>
          </a:p>
        </p:txBody>
      </p:sp>
      <p:sp>
        <p:nvSpPr>
          <p:cNvPr id="12" name="Freeform 12"/>
          <p:cNvSpPr/>
          <p:nvPr/>
        </p:nvSpPr>
        <p:spPr>
          <a:xfrm>
            <a:off x="15748601" y="7724595"/>
            <a:ext cx="3021398" cy="3067410"/>
          </a:xfrm>
          <a:custGeom>
            <a:avLst/>
            <a:gdLst/>
            <a:ahLst/>
            <a:cxnLst/>
            <a:rect l="l" t="t" r="r" b="b"/>
            <a:pathLst>
              <a:path w="3021398" h="3067410">
                <a:moveTo>
                  <a:pt x="0" y="0"/>
                </a:moveTo>
                <a:lnTo>
                  <a:pt x="3021398" y="0"/>
                </a:lnTo>
                <a:lnTo>
                  <a:pt x="3021398" y="3067410"/>
                </a:lnTo>
                <a:lnTo>
                  <a:pt x="0" y="3067410"/>
                </a:lnTo>
                <a:lnTo>
                  <a:pt x="0" y="0"/>
                </a:lnTo>
                <a:close/>
              </a:path>
            </a:pathLst>
          </a:custGeom>
          <a:blipFill>
            <a:blip r:embed="rId8"/>
            <a:stretch>
              <a:fillRect/>
            </a:stretch>
          </a:blipFill>
        </p:spPr>
      </p:sp>
      <p:sp>
        <p:nvSpPr>
          <p:cNvPr id="13" name="TextBox 13"/>
          <p:cNvSpPr txBox="1"/>
          <p:nvPr/>
        </p:nvSpPr>
        <p:spPr>
          <a:xfrm>
            <a:off x="9828021" y="7782566"/>
            <a:ext cx="4542234" cy="906649"/>
          </a:xfrm>
          <a:prstGeom prst="rect">
            <a:avLst/>
          </a:prstGeom>
        </p:spPr>
        <p:txBody>
          <a:bodyPr lIns="0" tIns="0" rIns="0" bIns="0" rtlCol="0" anchor="t">
            <a:spAutoFit/>
          </a:bodyPr>
          <a:lstStyle/>
          <a:p>
            <a:pPr algn="ctr">
              <a:lnSpc>
                <a:spcPts val="3706"/>
              </a:lnSpc>
              <a:spcBef>
                <a:spcPct val="0"/>
              </a:spcBef>
            </a:pPr>
            <a:r>
              <a:rPr lang="en-US" sz="2288">
                <a:solidFill>
                  <a:srgbClr val="5E17EB"/>
                </a:solidFill>
                <a:latin typeface="Canva Sans Bold Italics"/>
              </a:rPr>
              <a:t>Graph of future predicted price </a:t>
            </a:r>
          </a:p>
          <a:p>
            <a:pPr algn="ctr">
              <a:lnSpc>
                <a:spcPts val="3706"/>
              </a:lnSpc>
              <a:spcBef>
                <a:spcPct val="0"/>
              </a:spcBef>
            </a:pPr>
            <a:r>
              <a:rPr lang="en-US" sz="2288">
                <a:solidFill>
                  <a:srgbClr val="5E17EB"/>
                </a:solidFill>
                <a:latin typeface="Canva Sans Bold Italics"/>
              </a:rPr>
              <a:t>of next 5 days  </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5400000">
            <a:off x="16443523" y="2453429"/>
            <a:ext cx="2935176" cy="1234645"/>
          </a:xfrm>
          <a:custGeom>
            <a:avLst/>
            <a:gdLst/>
            <a:ahLst/>
            <a:cxnLst/>
            <a:rect l="l" t="t" r="r" b="b"/>
            <a:pathLst>
              <a:path w="2935176" h="1234645">
                <a:moveTo>
                  <a:pt x="0" y="0"/>
                </a:moveTo>
                <a:lnTo>
                  <a:pt x="2935176" y="0"/>
                </a:lnTo>
                <a:lnTo>
                  <a:pt x="2935176" y="1234645"/>
                </a:lnTo>
                <a:lnTo>
                  <a:pt x="0" y="1234645"/>
                </a:lnTo>
                <a:lnTo>
                  <a:pt x="0" y="0"/>
                </a:lnTo>
                <a:close/>
              </a:path>
            </a:pathLst>
          </a:custGeom>
          <a:blipFill>
            <a:blip r:embed="rId2"/>
            <a:stretch>
              <a:fillRect l="-32180" r="-38924" b="-300166"/>
            </a:stretch>
          </a:blipFill>
        </p:spPr>
      </p:sp>
      <p:grpSp>
        <p:nvGrpSpPr>
          <p:cNvPr id="3" name="Group 3"/>
          <p:cNvGrpSpPr/>
          <p:nvPr/>
        </p:nvGrpSpPr>
        <p:grpSpPr>
          <a:xfrm>
            <a:off x="9871972" y="1353816"/>
            <a:ext cx="7214740" cy="6716923"/>
            <a:chOff x="0" y="0"/>
            <a:chExt cx="6350000" cy="5911850"/>
          </a:xfrm>
        </p:grpSpPr>
        <p:sp>
          <p:nvSpPr>
            <p:cNvPr id="4" name="Freeform 4"/>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gradFill rotWithShape="1">
              <a:gsLst>
                <a:gs pos="0">
                  <a:srgbClr val="000000">
                    <a:alpha val="100000"/>
                  </a:srgbClr>
                </a:gs>
                <a:gs pos="100000">
                  <a:srgbClr val="C89116">
                    <a:alpha val="100000"/>
                  </a:srgbClr>
                </a:gs>
              </a:gsLst>
              <a:lin ang="0"/>
            </a:gradFill>
            <a:ln w="12700">
              <a:solidFill>
                <a:srgbClr val="000000"/>
              </a:solidFill>
            </a:ln>
          </p:spPr>
        </p:sp>
      </p:grpSp>
      <p:sp>
        <p:nvSpPr>
          <p:cNvPr id="5" name="Freeform 5"/>
          <p:cNvSpPr/>
          <p:nvPr/>
        </p:nvSpPr>
        <p:spPr>
          <a:xfrm rot="-5400000" flipV="1">
            <a:off x="-3863306" y="1580181"/>
            <a:ext cx="13258862" cy="7126638"/>
          </a:xfrm>
          <a:custGeom>
            <a:avLst/>
            <a:gdLst/>
            <a:ahLst/>
            <a:cxnLst/>
            <a:rect l="l" t="t" r="r" b="b"/>
            <a:pathLst>
              <a:path w="13258862" h="7126638">
                <a:moveTo>
                  <a:pt x="0" y="7126638"/>
                </a:moveTo>
                <a:lnTo>
                  <a:pt x="13258862" y="7126638"/>
                </a:lnTo>
                <a:lnTo>
                  <a:pt x="13258862" y="0"/>
                </a:lnTo>
                <a:lnTo>
                  <a:pt x="0" y="0"/>
                </a:lnTo>
                <a:lnTo>
                  <a:pt x="0" y="7126638"/>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2879756"/>
            <a:ext cx="11261563" cy="5668167"/>
            <a:chOff x="0" y="0"/>
            <a:chExt cx="3330671" cy="1676393"/>
          </a:xfrm>
        </p:grpSpPr>
        <p:sp>
          <p:nvSpPr>
            <p:cNvPr id="7" name="Freeform 7"/>
            <p:cNvSpPr/>
            <p:nvPr/>
          </p:nvSpPr>
          <p:spPr>
            <a:xfrm>
              <a:off x="0" y="0"/>
              <a:ext cx="3330672" cy="1676393"/>
            </a:xfrm>
            <a:custGeom>
              <a:avLst/>
              <a:gdLst/>
              <a:ahLst/>
              <a:cxnLst/>
              <a:rect l="l" t="t" r="r" b="b"/>
              <a:pathLst>
                <a:path w="3330672" h="1676393">
                  <a:moveTo>
                    <a:pt x="40560" y="0"/>
                  </a:moveTo>
                  <a:lnTo>
                    <a:pt x="3290111" y="0"/>
                  </a:lnTo>
                  <a:cubicBezTo>
                    <a:pt x="3300868" y="0"/>
                    <a:pt x="3311185" y="4273"/>
                    <a:pt x="3318792" y="11880"/>
                  </a:cubicBezTo>
                  <a:cubicBezTo>
                    <a:pt x="3326398" y="19486"/>
                    <a:pt x="3330672" y="29803"/>
                    <a:pt x="3330672" y="40560"/>
                  </a:cubicBezTo>
                  <a:lnTo>
                    <a:pt x="3330672" y="1635832"/>
                  </a:lnTo>
                  <a:cubicBezTo>
                    <a:pt x="3330672" y="1646590"/>
                    <a:pt x="3326398" y="1656906"/>
                    <a:pt x="3318792" y="1664513"/>
                  </a:cubicBezTo>
                  <a:cubicBezTo>
                    <a:pt x="3311185" y="1672119"/>
                    <a:pt x="3300868" y="1676393"/>
                    <a:pt x="3290111" y="1676393"/>
                  </a:cubicBezTo>
                  <a:lnTo>
                    <a:pt x="40560" y="1676393"/>
                  </a:lnTo>
                  <a:cubicBezTo>
                    <a:pt x="29803" y="1676393"/>
                    <a:pt x="19486" y="1672119"/>
                    <a:pt x="11880" y="1664513"/>
                  </a:cubicBezTo>
                  <a:cubicBezTo>
                    <a:pt x="4273" y="1656906"/>
                    <a:pt x="0" y="1646590"/>
                    <a:pt x="0" y="1635832"/>
                  </a:cubicBezTo>
                  <a:lnTo>
                    <a:pt x="0" y="40560"/>
                  </a:lnTo>
                  <a:cubicBezTo>
                    <a:pt x="0" y="29803"/>
                    <a:pt x="4273" y="19486"/>
                    <a:pt x="11880" y="11880"/>
                  </a:cubicBezTo>
                  <a:cubicBezTo>
                    <a:pt x="19486" y="4273"/>
                    <a:pt x="29803" y="0"/>
                    <a:pt x="40560" y="0"/>
                  </a:cubicBezTo>
                  <a:close/>
                </a:path>
              </a:pathLst>
            </a:custGeom>
            <a:gradFill rotWithShape="1">
              <a:gsLst>
                <a:gs pos="0">
                  <a:srgbClr val="000000">
                    <a:alpha val="100000"/>
                  </a:srgbClr>
                </a:gs>
                <a:gs pos="100000">
                  <a:srgbClr val="C89116">
                    <a:alpha val="100000"/>
                  </a:srgbClr>
                </a:gs>
              </a:gsLst>
              <a:lin ang="0"/>
            </a:gradFill>
            <a:ln w="57150" cap="rnd">
              <a:solidFill>
                <a:srgbClr val="FFFFFF"/>
              </a:solidFill>
              <a:prstDash val="solid"/>
              <a:round/>
            </a:ln>
          </p:spPr>
        </p:sp>
        <p:sp>
          <p:nvSpPr>
            <p:cNvPr id="8" name="TextBox 8"/>
            <p:cNvSpPr txBox="1"/>
            <p:nvPr/>
          </p:nvSpPr>
          <p:spPr>
            <a:xfrm>
              <a:off x="0" y="-95250"/>
              <a:ext cx="3330671" cy="1771643"/>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1028700" y="1353816"/>
            <a:ext cx="9178325" cy="1290136"/>
            <a:chOff x="0" y="0"/>
            <a:chExt cx="2960236" cy="416101"/>
          </a:xfrm>
        </p:grpSpPr>
        <p:sp>
          <p:nvSpPr>
            <p:cNvPr id="10" name="Freeform 10"/>
            <p:cNvSpPr/>
            <p:nvPr/>
          </p:nvSpPr>
          <p:spPr>
            <a:xfrm>
              <a:off x="0" y="0"/>
              <a:ext cx="2960236" cy="416101"/>
            </a:xfrm>
            <a:custGeom>
              <a:avLst/>
              <a:gdLst/>
              <a:ahLst/>
              <a:cxnLst/>
              <a:rect l="l" t="t" r="r" b="b"/>
              <a:pathLst>
                <a:path w="2960236" h="416101">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1">
              <a:gsLst>
                <a:gs pos="0">
                  <a:srgbClr val="000000">
                    <a:alpha val="100000"/>
                  </a:srgbClr>
                </a:gs>
                <a:gs pos="100000">
                  <a:srgbClr val="C89116">
                    <a:alpha val="100000"/>
                  </a:srgbClr>
                </a:gs>
              </a:gsLst>
              <a:lin ang="0"/>
            </a:gradFill>
            <a:ln w="57150" cap="rnd">
              <a:solidFill>
                <a:srgbClr val="FFFFFF"/>
              </a:solidFill>
              <a:prstDash val="solid"/>
              <a:round/>
            </a:ln>
          </p:spPr>
        </p:sp>
        <p:sp>
          <p:nvSpPr>
            <p:cNvPr id="11" name="TextBox 11"/>
            <p:cNvSpPr txBox="1"/>
            <p:nvPr/>
          </p:nvSpPr>
          <p:spPr>
            <a:xfrm>
              <a:off x="0" y="-95250"/>
              <a:ext cx="2960236" cy="51135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12" name="Group 12"/>
          <p:cNvGrpSpPr/>
          <p:nvPr/>
        </p:nvGrpSpPr>
        <p:grpSpPr>
          <a:xfrm>
            <a:off x="9985540" y="1459548"/>
            <a:ext cx="6987604" cy="6505459"/>
            <a:chOff x="0" y="0"/>
            <a:chExt cx="6350000" cy="5911850"/>
          </a:xfrm>
        </p:grpSpPr>
        <p:sp>
          <p:nvSpPr>
            <p:cNvPr id="13" name="Freeform 13"/>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5"/>
              <a:stretch>
                <a:fillRect l="-19885" r="-19885"/>
              </a:stretch>
            </a:blipFill>
          </p:spPr>
        </p:sp>
      </p:grpSp>
      <p:sp>
        <p:nvSpPr>
          <p:cNvPr id="14" name="Freeform 14"/>
          <p:cNvSpPr/>
          <p:nvPr/>
        </p:nvSpPr>
        <p:spPr>
          <a:xfrm>
            <a:off x="-789513" y="4015135"/>
            <a:ext cx="2319244" cy="3397408"/>
          </a:xfrm>
          <a:custGeom>
            <a:avLst/>
            <a:gdLst/>
            <a:ahLst/>
            <a:cxnLst/>
            <a:rect l="l" t="t" r="r" b="b"/>
            <a:pathLst>
              <a:path w="2319244" h="3397408">
                <a:moveTo>
                  <a:pt x="0" y="0"/>
                </a:moveTo>
                <a:lnTo>
                  <a:pt x="2319244" y="0"/>
                </a:lnTo>
                <a:lnTo>
                  <a:pt x="2319244" y="3397408"/>
                </a:lnTo>
                <a:lnTo>
                  <a:pt x="0" y="3397408"/>
                </a:lnTo>
                <a:lnTo>
                  <a:pt x="0" y="0"/>
                </a:lnTo>
                <a:close/>
              </a:path>
            </a:pathLst>
          </a:custGeom>
          <a:blipFill>
            <a:blip r:embed="rId6"/>
            <a:stretch>
              <a:fillRect l="-185101" t="-125652"/>
            </a:stretch>
          </a:blipFill>
        </p:spPr>
      </p:sp>
      <p:sp>
        <p:nvSpPr>
          <p:cNvPr id="15" name="TextBox 15"/>
          <p:cNvSpPr txBox="1"/>
          <p:nvPr/>
        </p:nvSpPr>
        <p:spPr>
          <a:xfrm>
            <a:off x="1478403" y="1469813"/>
            <a:ext cx="8069718" cy="896216"/>
          </a:xfrm>
          <a:prstGeom prst="rect">
            <a:avLst/>
          </a:prstGeom>
        </p:spPr>
        <p:txBody>
          <a:bodyPr lIns="0" tIns="0" rIns="0" bIns="0" rtlCol="0" anchor="t">
            <a:spAutoFit/>
          </a:bodyPr>
          <a:lstStyle/>
          <a:p>
            <a:pPr marL="0" lvl="0" indent="0">
              <a:lnSpc>
                <a:spcPts val="7302"/>
              </a:lnSpc>
              <a:spcBef>
                <a:spcPct val="0"/>
              </a:spcBef>
            </a:pPr>
            <a:r>
              <a:rPr lang="en-US" sz="5215">
                <a:solidFill>
                  <a:srgbClr val="FFFFFF"/>
                </a:solidFill>
                <a:latin typeface="Montserrat Classic Bold"/>
              </a:rPr>
              <a:t>FUTURE ASPECTS</a:t>
            </a:r>
          </a:p>
        </p:txBody>
      </p:sp>
      <p:sp>
        <p:nvSpPr>
          <p:cNvPr id="16" name="TextBox 16"/>
          <p:cNvSpPr txBox="1"/>
          <p:nvPr/>
        </p:nvSpPr>
        <p:spPr>
          <a:xfrm>
            <a:off x="9139238" y="4819967"/>
            <a:ext cx="9525" cy="580390"/>
          </a:xfrm>
          <a:prstGeom prst="rect">
            <a:avLst/>
          </a:prstGeom>
        </p:spPr>
        <p:txBody>
          <a:bodyPr lIns="0" tIns="0" rIns="0" bIns="0" rtlCol="0" anchor="t">
            <a:spAutoFit/>
          </a:bodyPr>
          <a:lstStyle/>
          <a:p>
            <a:pPr algn="ctr">
              <a:lnSpc>
                <a:spcPts val="4759"/>
              </a:lnSpc>
            </a:pPr>
            <a:endParaRPr/>
          </a:p>
        </p:txBody>
      </p:sp>
      <p:sp>
        <p:nvSpPr>
          <p:cNvPr id="17" name="TextBox 17"/>
          <p:cNvSpPr txBox="1"/>
          <p:nvPr/>
        </p:nvSpPr>
        <p:spPr>
          <a:xfrm>
            <a:off x="1624981" y="3368321"/>
            <a:ext cx="8149368" cy="4443387"/>
          </a:xfrm>
          <a:prstGeom prst="rect">
            <a:avLst/>
          </a:prstGeom>
        </p:spPr>
        <p:txBody>
          <a:bodyPr lIns="0" tIns="0" rIns="0" bIns="0" rtlCol="0" anchor="t">
            <a:spAutoFit/>
          </a:bodyPr>
          <a:lstStyle/>
          <a:p>
            <a:pPr marL="623554" lvl="1" indent="-311777">
              <a:lnSpc>
                <a:spcPts val="5978"/>
              </a:lnSpc>
              <a:buFont typeface="Arial"/>
              <a:buChar char="•"/>
            </a:pPr>
            <a:r>
              <a:rPr lang="en-US" sz="2888">
                <a:solidFill>
                  <a:srgbClr val="FFFFFF"/>
                </a:solidFill>
                <a:latin typeface="Roboto Bold"/>
              </a:rPr>
              <a:t>Increase accuracy &amp; performance by using advanced model architecture.</a:t>
            </a:r>
          </a:p>
          <a:p>
            <a:pPr marL="623554" lvl="1" indent="-311777">
              <a:lnSpc>
                <a:spcPts val="5978"/>
              </a:lnSpc>
              <a:buFont typeface="Arial"/>
              <a:buChar char="•"/>
            </a:pPr>
            <a:r>
              <a:rPr lang="en-US" sz="2888">
                <a:solidFill>
                  <a:srgbClr val="FFFFFF"/>
                </a:solidFill>
                <a:latin typeface="Roboto Bold"/>
              </a:rPr>
              <a:t>To check insights and predict more trends of the stock for user.</a:t>
            </a:r>
          </a:p>
          <a:p>
            <a:pPr marL="623554" lvl="1" indent="-311777">
              <a:lnSpc>
                <a:spcPts val="5978"/>
              </a:lnSpc>
              <a:buFont typeface="Arial"/>
              <a:buChar char="•"/>
            </a:pPr>
            <a:r>
              <a:rPr lang="en-US" sz="2888">
                <a:solidFill>
                  <a:srgbClr val="FFFFFF"/>
                </a:solidFill>
                <a:latin typeface="Roboto Bold"/>
              </a:rPr>
              <a:t>Proper web app deployment.</a:t>
            </a:r>
          </a:p>
          <a:p>
            <a:pPr marL="623554" lvl="1" indent="-311777">
              <a:lnSpc>
                <a:spcPts val="5978"/>
              </a:lnSpc>
              <a:buFont typeface="Arial"/>
              <a:buChar char="•"/>
            </a:pPr>
            <a:r>
              <a:rPr lang="en-US" sz="2888">
                <a:solidFill>
                  <a:srgbClr val="FFFFFF"/>
                </a:solidFill>
                <a:latin typeface="Roboto Bold"/>
              </a:rPr>
              <a:t>Financial research and education.</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580</Words>
  <Application>Microsoft Office PowerPoint</Application>
  <PresentationFormat>Custom</PresentationFormat>
  <Paragraphs>62</Paragraphs>
  <Slides>11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Decalotype Bold Italics</vt:lpstr>
      <vt:lpstr>League Spartan</vt:lpstr>
      <vt:lpstr>Decalotype Bold</vt:lpstr>
      <vt:lpstr>Canva Sans Bold Italics</vt:lpstr>
      <vt:lpstr>Bebas Neue Cyrillic</vt:lpstr>
      <vt:lpstr>Roboto Bold</vt:lpstr>
      <vt:lpstr>Montserrat Bold Italics</vt:lpstr>
      <vt:lpstr>Open Sans Bold</vt:lpstr>
      <vt:lpstr>Kollektif</vt:lpstr>
      <vt:lpstr>Calibri</vt:lpstr>
      <vt:lpstr>Montserrat Classic Bold</vt:lpstr>
      <vt:lpstr>Kollektif Bold</vt:lpstr>
      <vt:lpstr>Arial</vt:lpstr>
      <vt:lpstr>IBM Plex Serif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PREDICTION</dc:title>
  <cp:lastModifiedBy>Arunangshu Nag</cp:lastModifiedBy>
  <cp:revision>2</cp:revision>
  <dcterms:created xsi:type="dcterms:W3CDTF">2006-08-16T00:00:00Z</dcterms:created>
  <dcterms:modified xsi:type="dcterms:W3CDTF">2024-02-28T16:50:44Z</dcterms:modified>
  <dc:identifier>DAF9_fzgQRA</dc:identifier>
</cp:coreProperties>
</file>